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003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6858000" cy="9906000" type="A4"/>
  <p:notesSz cx="6735763" cy="9866313"/>
  <p:defaultTextStyle>
    <a:defPPr>
      <a:defRPr lang="ja-JP"/>
    </a:defPPr>
    <a:lvl1pPr algn="l" defTabSz="477838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77838" indent="-20638" algn="l" defTabSz="477838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57263" indent="-42863" algn="l" defTabSz="477838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36688" indent="-65088" algn="l" defTabSz="477838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14525" indent="-85725" algn="l" defTabSz="477838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篠田 美英 コマ損 ＳＮ" initials="篠田" lastIdx="1" clrIdx="0">
    <p:extLst>
      <p:ext uri="{19B8F6BF-5375-455C-9EA6-DF929625EA0E}">
        <p15:presenceInfo xmlns:p15="http://schemas.microsoft.com/office/powerpoint/2012/main" userId="S::979E338@ad.tokiomarine.co.jp::6861dfd2-6853-4bae-9de6-cd5367193a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80808"/>
    <a:srgbClr val="0000FF"/>
    <a:srgbClr val="009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58" autoAdjust="0"/>
  </p:normalViewPr>
  <p:slideViewPr>
    <p:cSldViewPr snapToGrid="0" snapToObjects="1">
      <p:cViewPr varScale="1">
        <p:scale>
          <a:sx n="69" d="100"/>
          <a:sy n="69" d="100"/>
        </p:scale>
        <p:origin x="3222" y="66"/>
      </p:cViewPr>
      <p:guideLst>
        <p:guide orient="horz" pos="3119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kumimoji="1" sz="11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4" y="2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kumimoji="1" sz="1100" smtClean="0">
                <a:ea typeface="ＭＳ Ｐゴシック" charset="-128"/>
              </a:defRPr>
            </a:lvl1pPr>
          </a:lstStyle>
          <a:p>
            <a:pPr>
              <a:defRPr/>
            </a:pPr>
            <a:fld id="{B2D41DAB-B771-454E-B68E-EC808A402306}" type="datetimeFigureOut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kumimoji="1" sz="11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4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kumimoji="1" sz="1100"/>
            </a:lvl1pPr>
          </a:lstStyle>
          <a:p>
            <a:fld id="{56888CDC-7745-45B3-9EF2-DA8298098C1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1350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ヘッダー プレースホルダー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charset="0"/>
              <a:buNone/>
              <a:defRPr sz="11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51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4" y="2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100" smtClean="0">
                <a:ea typeface="ＭＳ Ｐゴシック" charset="-128"/>
              </a:defRPr>
            </a:lvl1pPr>
          </a:lstStyle>
          <a:p>
            <a:pPr>
              <a:defRPr/>
            </a:pPr>
            <a:fld id="{72DDB545-0D01-456D-8321-1849B9C4039C}" type="datetimeFigureOut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4100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089150" y="741363"/>
            <a:ext cx="255905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ノート プレースホルダー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6299"/>
            <a:ext cx="5389563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05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charset="0"/>
              <a:buNone/>
              <a:defRPr sz="11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5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4" y="9371013"/>
            <a:ext cx="291941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fld id="{0F3B4A16-341D-4C4D-AADB-45E4A1EE639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7660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 vert="horz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B0D60-343E-4D64-8578-54F034510B8F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5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E831F-74C9-4FBF-9C5D-B8896D5AB14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669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F4946-F206-4D2E-A4DA-E4BE09391C4B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5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7A84-D395-4C4C-B009-6ECC22579E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315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9988" y="396875"/>
            <a:ext cx="1544637" cy="84423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84688" cy="84423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388FC-8DFE-42D6-A4A7-B80DC7CD498D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5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2533B-02CD-4489-934E-3418723F5BB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819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81725" cy="8442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EFBA7-0859-4D1D-9776-22A7EBB5F2E4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4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B43A3-BE17-40D4-9A37-92F5BB7EE5F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205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6F9E-9C23-4D97-828E-AFEE01C48005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5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B2327-DB82-4B1D-86DD-EB661C25746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319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866F2-F443-4122-BF0C-6E771C124EA7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5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92FBDD-0CDE-4054-BAEF-AE757EC4809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663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820863"/>
            <a:ext cx="3014663" cy="701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9963" y="1820863"/>
            <a:ext cx="3014662" cy="701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13CB-AC9C-42BE-A239-2C016A8D53ED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6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09316-FE92-4877-8B41-3F36B510C11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0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D99E-9800-4281-93D6-E666B9B88924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8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D67072-13D4-4D75-9FB7-04F9C6AA969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022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9112-FD45-4ED3-8F81-BCE1E0A2CE89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4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32F2C-00E6-43DE-AA39-C5A21B347A6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031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AB225-0007-4D24-B982-0CADF8FD284C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3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CAD7FC-6083-4383-986A-219E19F20DF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341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772D7-F4DF-4497-B752-6E7AA3CA681E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6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C98F0-1D1A-48B2-9F61-D98B4761094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09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A8C7-E4E1-4435-986C-B107E1423F1C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6" name="スライド番号プレースホルダー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7B627-9831-4741-9B45-EF9AC8B5776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46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ボックス 11"/>
          <p:cNvSpPr txBox="1">
            <a:spLocks noChangeArrowheads="1"/>
          </p:cNvSpPr>
          <p:nvPr userDrawn="1"/>
        </p:nvSpPr>
        <p:spPr bwMode="auto">
          <a:xfrm>
            <a:off x="2181225" y="2795588"/>
            <a:ext cx="63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9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ja-JP" altLang="en-US"/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820863"/>
            <a:ext cx="6181725" cy="701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54000" rIns="0" bIns="54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日付プレースホルダー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78650" y="9182100"/>
            <a:ext cx="1600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charset="0"/>
              <a:buNone/>
              <a:defRPr sz="1300" smtClean="0">
                <a:solidFill>
                  <a:srgbClr val="A0A0A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3B57C5A-DE73-45BD-A0C6-9D2D9DFEC30C}" type="datetime1">
              <a:rPr lang="ja-JP" altLang="en-US"/>
              <a:pPr>
                <a:defRPr/>
              </a:pPr>
              <a:t>2022/1/18</a:t>
            </a:fld>
            <a:endParaRPr lang="en-US" altLang="ja-JP"/>
          </a:p>
        </p:txBody>
      </p:sp>
      <p:sp>
        <p:nvSpPr>
          <p:cNvPr id="1029" name="スライド番号プレースホルダー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12725" y="9285288"/>
            <a:ext cx="1349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47891" rIns="0" bIns="4789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D82B4DFD-AA9F-4798-A302-07A7CC698BB3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1030" name="図 12" descr="名称未設定-3-01のコピー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9417050"/>
            <a:ext cx="13144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38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</p:sldLayoutIdLst>
  <p:hf hdr="0" ftr="0" dt="0"/>
  <p:txStyles>
    <p:titleStyle>
      <a:lvl1pPr algn="l" defTabSz="477838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000000"/>
          </a:solidFill>
          <a:latin typeface="+mj-lt"/>
          <a:ea typeface="+mj-ea"/>
          <a:cs typeface="+mj-cs"/>
        </a:defRPr>
      </a:lvl1pPr>
      <a:lvl2pPr algn="l" defTabSz="477838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77838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77838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77838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77838" rtl="0" eaLnBrk="0" fontAlgn="base" hangingPunct="0">
        <a:spcBef>
          <a:spcPct val="0"/>
        </a:spcBef>
        <a:spcAft>
          <a:spcPct val="0"/>
        </a:spcAft>
        <a:defRPr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77838" rtl="0" eaLnBrk="0" fontAlgn="base" hangingPunct="0">
        <a:spcBef>
          <a:spcPct val="0"/>
        </a:spcBef>
        <a:spcAft>
          <a:spcPct val="0"/>
        </a:spcAft>
        <a:defRPr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77838" rtl="0" eaLnBrk="0" fontAlgn="base" hangingPunct="0">
        <a:spcBef>
          <a:spcPct val="0"/>
        </a:spcBef>
        <a:spcAft>
          <a:spcPct val="0"/>
        </a:spcAft>
        <a:defRPr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77838" rtl="0" eaLnBrk="0" fontAlgn="base" hangingPunct="0">
        <a:spcBef>
          <a:spcPct val="0"/>
        </a:spcBef>
        <a:spcAft>
          <a:spcPct val="0"/>
        </a:spcAft>
        <a:defRPr sz="28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778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1pPr>
      <a:lvl2pPr marL="935038" indent="-457200" algn="l" defTabSz="4778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>
          <a:solidFill>
            <a:srgbClr val="000000"/>
          </a:solidFill>
          <a:latin typeface="+mn-lt"/>
          <a:ea typeface="+mn-ea"/>
        </a:defRPr>
      </a:lvl2pPr>
      <a:lvl3pPr marL="1196975" indent="-238125" algn="l" defTabSz="4778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600">
          <a:solidFill>
            <a:srgbClr val="000000"/>
          </a:solidFill>
          <a:latin typeface="+mn-lt"/>
          <a:ea typeface="+mn-ea"/>
        </a:defRPr>
      </a:lvl3pPr>
      <a:lvl4pPr marL="1674813" indent="-238125" algn="l" defTabSz="4778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00">
          <a:solidFill>
            <a:srgbClr val="000000"/>
          </a:solidFill>
          <a:latin typeface="+mn-lt"/>
          <a:ea typeface="+mn-ea"/>
        </a:defRPr>
      </a:lvl4pPr>
      <a:lvl5pPr marL="2154238" indent="-238125" algn="l" defTabSz="4778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200">
          <a:solidFill>
            <a:srgbClr val="000000"/>
          </a:solidFill>
          <a:latin typeface="+mn-lt"/>
          <a:ea typeface="+mn-ea"/>
        </a:defRPr>
      </a:lvl5pPr>
      <a:lvl6pPr marL="2611438" indent="-238125" algn="l" defTabSz="4778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>
          <a:solidFill>
            <a:srgbClr val="000000"/>
          </a:solidFill>
          <a:latin typeface="+mn-lt"/>
          <a:ea typeface="+mn-ea"/>
        </a:defRPr>
      </a:lvl6pPr>
      <a:lvl7pPr marL="3068638" indent="-238125" algn="l" defTabSz="4778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>
          <a:solidFill>
            <a:srgbClr val="000000"/>
          </a:solidFill>
          <a:latin typeface="+mn-lt"/>
          <a:ea typeface="+mn-ea"/>
        </a:defRPr>
      </a:lvl7pPr>
      <a:lvl8pPr marL="3525838" indent="-238125" algn="l" defTabSz="4778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>
          <a:solidFill>
            <a:srgbClr val="000000"/>
          </a:solidFill>
          <a:latin typeface="+mn-lt"/>
          <a:ea typeface="+mn-ea"/>
        </a:defRPr>
      </a:lvl8pPr>
      <a:lvl9pPr marL="3983038" indent="-238125" algn="l" defTabSz="4778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garashi@chiba-sanpai.or.jp" TargetMode="External"/><Relationship Id="rId2" Type="http://schemas.openxmlformats.org/officeDocument/2006/relationships/hyperlink" Target="mailto:garashiigarashi@chiba-sanpai.or.jp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C8DDE19-6F2A-45D7-9CB9-2BAE1076BD7D}"/>
              </a:ext>
            </a:extLst>
          </p:cNvPr>
          <p:cNvSpPr/>
          <p:nvPr/>
        </p:nvSpPr>
        <p:spPr>
          <a:xfrm>
            <a:off x="473529" y="678602"/>
            <a:ext cx="579664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メール　</a:t>
            </a: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2"/>
              </a:rPr>
              <a:t>igarashi@chiba-sanpai.or.jp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FAX   043-239-9922             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千葉県産業資源循環協会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633E84F-5BA6-4CB7-94C7-762799E0C6C7}"/>
              </a:ext>
            </a:extLst>
          </p:cNvPr>
          <p:cNvSpPr/>
          <p:nvPr/>
        </p:nvSpPr>
        <p:spPr>
          <a:xfrm>
            <a:off x="1117600" y="1257076"/>
            <a:ext cx="46228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7838" marR="0" lvl="1" indent="0" algn="l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0099FF"/>
                </a:highlight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0099FF"/>
                </a:highlight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</a:rPr>
              <a:t>「</a:t>
            </a:r>
            <a:r>
              <a:rPr lang="ja-JP" altLang="en-US" b="1" dirty="0">
                <a:solidFill>
                  <a:srgbClr val="FFFFFF"/>
                </a:solidFill>
                <a:highlight>
                  <a:srgbClr val="0099FF"/>
                </a:highlight>
              </a:rPr>
              <a:t>健康経営オンラインセミナー</a:t>
            </a:r>
            <a:r>
              <a:rPr kumimoji="0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0099FF"/>
                </a:highlight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</a:rPr>
              <a:t>」　　　　　　　　　　　　　　　　</a:t>
            </a:r>
            <a:endParaRPr kumimoji="0" lang="ja-JP" altLang="ja-JP" sz="1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0099FF"/>
              </a:highlight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D047693-581A-4D04-AD7B-1E1BC1672B50}"/>
              </a:ext>
            </a:extLst>
          </p:cNvPr>
          <p:cNvSpPr/>
          <p:nvPr/>
        </p:nvSpPr>
        <p:spPr>
          <a:xfrm>
            <a:off x="163966" y="1682934"/>
            <a:ext cx="631983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＜お申込み要領＞</a:t>
            </a:r>
            <a:endParaRPr kumimoji="0" lang="ja-JP" altLang="ja-JP" sz="1400" b="1" i="0" u="none" strike="noStrike" kern="1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marR="0" lvl="0" indent="-34290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ＭＳ 明朝" panose="02020609040205080304" pitchFamily="17" charset="-128"/>
              <a:buChar char="■"/>
              <a:tabLst>
                <a:tab pos="228600" algn="l"/>
              </a:tabLst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お申込</a:t>
            </a:r>
            <a:r>
              <a:rPr kumimoji="0" lang="ja-JP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締切日</a:t>
            </a:r>
            <a:endParaRPr kumimoji="0" lang="ja-JP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26695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kumimoji="0" lang="ja-JP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２０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２８</a:t>
            </a:r>
            <a:r>
              <a:rPr kumimoji="0" lang="ja-JP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日（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ja-JP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）到着分</a:t>
            </a:r>
            <a:endParaRPr kumimoji="0" lang="ja-JP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marR="0" lvl="0" indent="-34290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ＭＳ 明朝" panose="02020609040205080304" pitchFamily="17" charset="-128"/>
              <a:buChar char="■"/>
              <a:tabLst>
                <a:tab pos="228600" algn="l"/>
              </a:tabLst>
              <a:defRPr/>
            </a:pP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参加費　無料</a:t>
            </a:r>
          </a:p>
          <a:p>
            <a:pPr marL="342900" marR="0" lvl="0" indent="-34290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ＭＳ 明朝" panose="02020609040205080304" pitchFamily="17" charset="-128"/>
              <a:buChar char="■"/>
              <a:tabLst>
                <a:tab pos="228600" algn="l"/>
              </a:tabLst>
              <a:defRPr/>
            </a:pP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お申込方法</a:t>
            </a:r>
          </a:p>
          <a:p>
            <a:pPr marL="226695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下記の参加申込書に必要事項をご記入の上、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メールもしくは（一社）千葉県産業資源循環協会まで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をお願いいたします。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FF1257C-DAE8-4531-81FE-2F56AD40EF00}"/>
              </a:ext>
            </a:extLst>
          </p:cNvPr>
          <p:cNvSpPr/>
          <p:nvPr/>
        </p:nvSpPr>
        <p:spPr>
          <a:xfrm>
            <a:off x="163965" y="3066152"/>
            <a:ext cx="610620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＜お問合せ先＞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（一社）千葉県産業資源循環協会　（担当・五十嵐）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rgbClr val="666666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電話　</a:t>
            </a: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rgbClr val="666666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043-239-9920     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メール　</a:t>
            </a: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3"/>
              </a:rPr>
              <a:t>igarashi@chiba-sanpai.or.jp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rgbClr val="666666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東京海上日動火災保険株式会社　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千葉支店 千葉中央支社（担当・西森）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TEL</a:t>
            </a:r>
            <a:r>
              <a:rPr kumimoji="0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　０４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３</a:t>
            </a:r>
            <a:r>
              <a:rPr kumimoji="0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－３０１－７７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９０　　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FAX</a:t>
            </a:r>
            <a:r>
              <a:rPr kumimoji="0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　０４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３</a:t>
            </a:r>
            <a:r>
              <a:rPr kumimoji="0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－３０１－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７８０１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ja-JP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0" name="Picture 6">
            <a:extLst>
              <a:ext uri="{FF2B5EF4-FFF2-40B4-BE49-F238E27FC236}">
                <a16:creationId xmlns:a16="http://schemas.microsoft.com/office/drawing/2014/main" id="{A8DBFA55-8D5B-45EB-B851-E6CC99AF93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6" y="-12700"/>
            <a:ext cx="6858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7F8E7C1-4FC6-45A6-ABA0-9EB953215AB1}"/>
              </a:ext>
            </a:extLst>
          </p:cNvPr>
          <p:cNvSpPr/>
          <p:nvPr/>
        </p:nvSpPr>
        <p:spPr>
          <a:xfrm>
            <a:off x="387350" y="8581067"/>
            <a:ext cx="596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29870" algn="l"/>
              </a:tabLst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ご記入いただいた個人情報は、下記の目的のためにのみ利用し、他の目的で利用することは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778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29870" algn="l"/>
              </a:tabLst>
              <a:defRPr/>
            </a:pP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一切ございません。①本セミナーの運営、②東京海上日動火災保険株式会社の商品・セミナー等をご案内させて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いただく</a:t>
            </a:r>
            <a:r>
              <a:rPr kumimoji="0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ため。</a:t>
            </a:r>
          </a:p>
        </p:txBody>
      </p:sp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EDB7DC75-5399-4AF0-9230-0C69F6A91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326088"/>
              </p:ext>
            </p:extLst>
          </p:nvPr>
        </p:nvGraphicFramePr>
        <p:xfrm>
          <a:off x="395785" y="6653406"/>
          <a:ext cx="5787571" cy="1832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74746">
                  <a:extLst>
                    <a:ext uri="{9D8B030D-6E8A-4147-A177-3AD203B41FA5}">
                      <a16:colId xmlns:a16="http://schemas.microsoft.com/office/drawing/2014/main" val="508478236"/>
                    </a:ext>
                  </a:extLst>
                </a:gridCol>
                <a:gridCol w="1529969">
                  <a:extLst>
                    <a:ext uri="{9D8B030D-6E8A-4147-A177-3AD203B41FA5}">
                      <a16:colId xmlns:a16="http://schemas.microsoft.com/office/drawing/2014/main" val="2957088985"/>
                    </a:ext>
                  </a:extLst>
                </a:gridCol>
                <a:gridCol w="2182856">
                  <a:extLst>
                    <a:ext uri="{9D8B030D-6E8A-4147-A177-3AD203B41FA5}">
                      <a16:colId xmlns:a16="http://schemas.microsoft.com/office/drawing/2014/main" val="2437789248"/>
                    </a:ext>
                  </a:extLst>
                </a:gridCol>
              </a:tblGrid>
              <a:tr h="2324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ご参加者名（フリガナ）</a:t>
                      </a: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役職名</a:t>
                      </a: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03235"/>
                  </a:ext>
                </a:extLst>
              </a:tr>
              <a:tr h="263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24475"/>
                  </a:ext>
                </a:extLst>
              </a:tr>
              <a:tr h="254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544289"/>
                  </a:ext>
                </a:extLst>
              </a:tr>
              <a:tr h="254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233466"/>
                  </a:ext>
                </a:extLst>
              </a:tr>
              <a:tr h="254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945099"/>
                  </a:ext>
                </a:extLst>
              </a:tr>
              <a:tr h="254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945643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EFD90A46-CDE2-42AA-A1E1-4F8038445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178906"/>
              </p:ext>
            </p:extLst>
          </p:nvPr>
        </p:nvGraphicFramePr>
        <p:xfrm>
          <a:off x="395785" y="4418777"/>
          <a:ext cx="5771354" cy="22157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71354">
                  <a:extLst>
                    <a:ext uri="{9D8B030D-6E8A-4147-A177-3AD203B41FA5}">
                      <a16:colId xmlns:a16="http://schemas.microsoft.com/office/drawing/2014/main" val="508478236"/>
                    </a:ext>
                  </a:extLst>
                </a:gridCol>
              </a:tblGrid>
              <a:tr h="572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■会社名</a:t>
                      </a:r>
                      <a:endParaRPr lang="en-US" alt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0323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■会社住所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200929"/>
                  </a:ext>
                </a:extLst>
              </a:tr>
              <a:tr h="938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■ご連絡先</a:t>
                      </a:r>
                      <a:endParaRPr lang="en-US" alt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lang="ja-JP" altLang="en-US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：（　　　　　）　　　　　－　　　　　　　　　</a:t>
                      </a:r>
                      <a:r>
                        <a:rPr lang="en-US" altLang="ja-JP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FAX:</a:t>
                      </a:r>
                      <a:r>
                        <a:rPr lang="ja-JP" altLang="en-US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　　　　　）　　　　　－</a:t>
                      </a:r>
                      <a:endParaRPr lang="en-US" alt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電子メールアドレス：　　　　　　　　　　　　　　＠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40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82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既定のテーマ">
  <a:themeElements>
    <a:clrScheme name="1_既定のテーマ 1">
      <a:dk1>
        <a:srgbClr val="666666"/>
      </a:dk1>
      <a:lt1>
        <a:srgbClr val="FFFFFF"/>
      </a:lt1>
      <a:dk2>
        <a:srgbClr val="FF9900"/>
      </a:dk2>
      <a:lt2>
        <a:srgbClr val="0099D4"/>
      </a:lt2>
      <a:accent1>
        <a:srgbClr val="009900"/>
      </a:accent1>
      <a:accent2>
        <a:srgbClr val="664D7E"/>
      </a:accent2>
      <a:accent3>
        <a:srgbClr val="FFFFFF"/>
      </a:accent3>
      <a:accent4>
        <a:srgbClr val="565656"/>
      </a:accent4>
      <a:accent5>
        <a:srgbClr val="AACAAA"/>
      </a:accent5>
      <a:accent6>
        <a:srgbClr val="5C4572"/>
      </a:accent6>
      <a:hlink>
        <a:srgbClr val="0066CC"/>
      </a:hlink>
      <a:folHlink>
        <a:srgbClr val="E20033"/>
      </a:folHlink>
    </a:clrScheme>
    <a:fontScheme name="1_既定のテーマ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78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ja-JP" sz="1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78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ja-JP" sz="1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1_既定のテーマ 1">
        <a:dk1>
          <a:srgbClr val="666666"/>
        </a:dk1>
        <a:lt1>
          <a:srgbClr val="FFFFFF"/>
        </a:lt1>
        <a:dk2>
          <a:srgbClr val="FF9900"/>
        </a:dk2>
        <a:lt2>
          <a:srgbClr val="0099D4"/>
        </a:lt2>
        <a:accent1>
          <a:srgbClr val="009900"/>
        </a:accent1>
        <a:accent2>
          <a:srgbClr val="664D7E"/>
        </a:accent2>
        <a:accent3>
          <a:srgbClr val="FFFFFF"/>
        </a:accent3>
        <a:accent4>
          <a:srgbClr val="565656"/>
        </a:accent4>
        <a:accent5>
          <a:srgbClr val="AACAAA"/>
        </a:accent5>
        <a:accent6>
          <a:srgbClr val="5C4572"/>
        </a:accent6>
        <a:hlink>
          <a:srgbClr val="0066CC"/>
        </a:hlink>
        <a:folHlink>
          <a:srgbClr val="E200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2745</TotalTime>
  <Pages>0</Pages>
  <Words>280</Words>
  <Characters>0</Characters>
  <Application>Microsoft Office PowerPoint</Application>
  <DocSecurity>0</DocSecurity>
  <PresentationFormat>A4 210 x 297 mm</PresentationFormat>
  <Lines>0</Lines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2_既定のテーマ</vt:lpstr>
      <vt:lpstr>PowerPoint プレゼンテーション</vt:lpstr>
    </vt:vector>
  </TitlesOfParts>
  <Company>Tokio Marine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Kenji Matsumoto</dc:creator>
  <cp:lastModifiedBy>User5</cp:lastModifiedBy>
  <cp:revision>390</cp:revision>
  <cp:lastPrinted>2022-01-14T02:00:22Z</cp:lastPrinted>
  <dcterms:created xsi:type="dcterms:W3CDTF">2015-02-16T04:41:11Z</dcterms:created>
  <dcterms:modified xsi:type="dcterms:W3CDTF">2022-01-18T05:13:57Z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1041-9.1.0.4586</vt:lpwstr>
  </property>
</Properties>
</file>