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</p:sldMasterIdLst>
  <p:notesMasterIdLst>
    <p:notesMasterId r:id="rId3"/>
  </p:notesMasterIdLst>
  <p:sldIdLst>
    <p:sldId id="268" r:id="rId2"/>
  </p:sldIdLst>
  <p:sldSz cx="10907713" cy="7775575"/>
  <p:notesSz cx="6807200" cy="9939338"/>
  <p:defaultTextStyle>
    <a:defPPr>
      <a:defRPr lang="ja-JP"/>
    </a:defPPr>
    <a:lvl1pPr marL="0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1pPr>
    <a:lvl2pPr marL="509504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2pPr>
    <a:lvl3pPr marL="1019007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3pPr>
    <a:lvl4pPr marL="1528511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4pPr>
    <a:lvl5pPr marL="2038015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5pPr>
    <a:lvl6pPr marL="2547518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6pPr>
    <a:lvl7pPr marL="3057022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7pPr>
    <a:lvl8pPr marL="3566526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8pPr>
    <a:lvl9pPr marL="4076029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449">
          <p15:clr>
            <a:srgbClr val="A4A3A4"/>
          </p15:clr>
        </p15:guide>
        <p15:guide id="2" pos="343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03864"/>
    <a:srgbClr val="003860"/>
    <a:srgbClr val="00A29E"/>
    <a:srgbClr val="FF6E0E"/>
    <a:srgbClr val="E4A34F"/>
    <a:srgbClr val="CCECFF"/>
    <a:srgbClr val="F8C2B0"/>
    <a:srgbClr val="080808"/>
    <a:srgbClr val="FF6969"/>
    <a:srgbClr val="FF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12C8C85-51F0-491E-9774-3900AFEF0FD7}" styleName="淡色 2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1002" y="36"/>
      </p:cViewPr>
      <p:guideLst>
        <p:guide orient="horz" pos="2449"/>
        <p:guide pos="3436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9786" cy="498693"/>
          </a:xfrm>
          <a:prstGeom prst="rect">
            <a:avLst/>
          </a:prstGeom>
        </p:spPr>
        <p:txBody>
          <a:bodyPr vert="horz" lIns="91579" tIns="45790" rIns="91579" bIns="4579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9" y="1"/>
            <a:ext cx="2949786" cy="498693"/>
          </a:xfrm>
          <a:prstGeom prst="rect">
            <a:avLst/>
          </a:prstGeom>
        </p:spPr>
        <p:txBody>
          <a:bodyPr vert="horz" lIns="91579" tIns="45790" rIns="91579" bIns="45790" rtlCol="0"/>
          <a:lstStyle>
            <a:lvl1pPr algn="r">
              <a:defRPr sz="1200"/>
            </a:lvl1pPr>
          </a:lstStyle>
          <a:p>
            <a:fld id="{70F99883-74AE-4A2C-81B7-5B86A08198C0}" type="datetimeFigureOut">
              <a:rPr kumimoji="1" lang="ja-JP" altLang="en-US" smtClean="0"/>
              <a:pPr/>
              <a:t>2022/6/27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049338" y="1241425"/>
            <a:ext cx="4708525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79" tIns="45790" rIns="91579" bIns="4579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1" y="4783307"/>
            <a:ext cx="5445760" cy="3913614"/>
          </a:xfrm>
          <a:prstGeom prst="rect">
            <a:avLst/>
          </a:prstGeom>
        </p:spPr>
        <p:txBody>
          <a:bodyPr vert="horz" lIns="91579" tIns="45790" rIns="91579" bIns="4579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40648"/>
            <a:ext cx="2949786" cy="498692"/>
          </a:xfrm>
          <a:prstGeom prst="rect">
            <a:avLst/>
          </a:prstGeom>
        </p:spPr>
        <p:txBody>
          <a:bodyPr vert="horz" lIns="91579" tIns="45790" rIns="91579" bIns="4579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9" y="9440648"/>
            <a:ext cx="2949786" cy="498692"/>
          </a:xfrm>
          <a:prstGeom prst="rect">
            <a:avLst/>
          </a:prstGeom>
        </p:spPr>
        <p:txBody>
          <a:bodyPr vert="horz" lIns="91579" tIns="45790" rIns="91579" bIns="45790" rtlCol="0" anchor="b"/>
          <a:lstStyle>
            <a:lvl1pPr algn="r">
              <a:defRPr sz="1200"/>
            </a:lvl1pPr>
          </a:lstStyle>
          <a:p>
            <a:fld id="{ACD93CC5-A9B8-46A1-B8C3-70AA73E05DA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00229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1pPr>
    <a:lvl2pPr marL="509504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2pPr>
    <a:lvl3pPr marL="1019007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3pPr>
    <a:lvl4pPr marL="1528511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4pPr>
    <a:lvl5pPr marL="2038015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5pPr>
    <a:lvl6pPr marL="2547518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6pPr>
    <a:lvl7pPr marL="3057022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7pPr>
    <a:lvl8pPr marL="3566526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8pPr>
    <a:lvl9pPr marL="4076029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180605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50889" y="414338"/>
            <a:ext cx="9405937" cy="15033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0889" y="2070100"/>
            <a:ext cx="9405937" cy="49339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0888" y="7205664"/>
            <a:ext cx="2454276" cy="4143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defTabSz="1019007" fontAlgn="auto">
              <a:spcBef>
                <a:spcPts val="0"/>
              </a:spcBef>
              <a:spcAft>
                <a:spcPts val="0"/>
              </a:spcAft>
              <a:defRPr sz="102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D72D030D-BC4F-4300-9C1D-DEF9FB5A657B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6/27/2022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11564" y="7205664"/>
            <a:ext cx="3684587" cy="4143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defTabSz="1019007" fontAlgn="auto">
              <a:spcBef>
                <a:spcPts val="0"/>
              </a:spcBef>
              <a:spcAft>
                <a:spcPts val="0"/>
              </a:spcAft>
              <a:defRPr sz="102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02550" y="7205664"/>
            <a:ext cx="2454276" cy="4143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defTabSz="1019007" fontAlgn="auto">
              <a:spcBef>
                <a:spcPts val="0"/>
              </a:spcBef>
              <a:spcAft>
                <a:spcPts val="0"/>
              </a:spcAft>
              <a:defRPr sz="102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0D2EABC4-B37D-4B48-A645-B436E776B155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92867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</p:sldLayoutIdLst>
  <p:txStyles>
    <p:titleStyle>
      <a:lvl1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2pPr>
      <a:lvl3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3pPr>
      <a:lvl4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4pPr>
      <a:lvl5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5pPr>
      <a:lvl6pPr marL="457200"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6pPr>
      <a:lvl7pPr marL="914400"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7pPr>
      <a:lvl8pPr marL="1371600"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8pPr>
      <a:lvl9pPr marL="1828800"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9pPr>
    </p:titleStyle>
    <p:bodyStyle>
      <a:lvl1pPr marL="193675" indent="-193675" algn="l" defTabSz="776288" rtl="0" fontAlgn="base">
        <a:lnSpc>
          <a:spcPct val="90000"/>
        </a:lnSpc>
        <a:spcBef>
          <a:spcPts val="850"/>
        </a:spcBef>
        <a:spcAft>
          <a:spcPct val="0"/>
        </a:spcAft>
        <a:buFont typeface="Arial" pitchFamily="34" charset="0"/>
        <a:buChar char="•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1pPr>
      <a:lvl2pPr marL="582613" indent="-193675" algn="l" defTabSz="776288" rtl="0" fontAlgn="base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3675" algn="l" defTabSz="776288" rtl="0" fontAlgn="base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488" indent="-193675" algn="l" defTabSz="776288" rtl="0" fontAlgn="base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747838" indent="-193675" algn="l" defTabSz="776288" rtl="0" fontAlgn="base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2138164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6pPr>
      <a:lvl7pPr marL="2526922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7pPr>
      <a:lvl8pPr marL="2915679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8pPr>
      <a:lvl9pPr marL="3304436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1pPr>
      <a:lvl2pPr marL="388757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2pPr>
      <a:lvl3pPr marL="777514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3pPr>
      <a:lvl4pPr marL="1166271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4pPr>
      <a:lvl5pPr marL="1555029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5pPr>
      <a:lvl6pPr marL="1943786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6pPr>
      <a:lvl7pPr marL="2332543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7pPr>
      <a:lvl8pPr marL="2721300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8pPr>
      <a:lvl9pPr marL="3110057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microsoft.com/office/2007/relationships/hdphoto" Target="../media/hdphoto1.wdp"/><Relationship Id="rId5" Type="http://schemas.openxmlformats.org/officeDocument/2006/relationships/image" Target="../media/image3.png"/><Relationship Id="rId4" Type="http://schemas.openxmlformats.org/officeDocument/2006/relationships/hyperlink" Target="mailto:igarashi@chiba-sanpai.or.jp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" name="図 42">
            <a:extLst>
              <a:ext uri="{FF2B5EF4-FFF2-40B4-BE49-F238E27FC236}">
                <a16:creationId xmlns:a16="http://schemas.microsoft.com/office/drawing/2014/main" id="{0A45D6B9-DA82-4915-9C25-6DB5C580623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2441" y="1659582"/>
            <a:ext cx="8367112" cy="5582432"/>
          </a:xfrm>
          <a:prstGeom prst="rect">
            <a:avLst/>
          </a:prstGeom>
        </p:spPr>
      </p:pic>
      <p:sp>
        <p:nvSpPr>
          <p:cNvPr id="7" name="正方形/長方形 6"/>
          <p:cNvSpPr/>
          <p:nvPr/>
        </p:nvSpPr>
        <p:spPr>
          <a:xfrm>
            <a:off x="3606" y="5131234"/>
            <a:ext cx="6037966" cy="1914832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4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7" name="Rectangle 1322"/>
          <p:cNvSpPr>
            <a:spLocks noChangeArrowheads="1"/>
          </p:cNvSpPr>
          <p:nvPr/>
        </p:nvSpPr>
        <p:spPr bwMode="auto">
          <a:xfrm>
            <a:off x="136779" y="7295452"/>
            <a:ext cx="3456000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kumimoji="1" lang="ja-JP" altLang="ja-JP" sz="2800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+mn-ea"/>
                <a:cs typeface="メイリオ"/>
              </a:rPr>
              <a:t>03-</a:t>
            </a:r>
            <a:r>
              <a:rPr kumimoji="1" lang="en-US" altLang="ja-JP" sz="2800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+mn-ea"/>
                <a:cs typeface="メイリオ"/>
              </a:rPr>
              <a:t>5717</a:t>
            </a:r>
            <a:r>
              <a:rPr kumimoji="1" lang="ja-JP" altLang="ja-JP" sz="2800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+mn-ea"/>
                <a:cs typeface="メイリオ"/>
              </a:rPr>
              <a:t>-</a:t>
            </a:r>
            <a:r>
              <a:rPr kumimoji="1" lang="en-US" altLang="ja-JP" sz="2800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+mn-ea"/>
                <a:cs typeface="メイリオ"/>
              </a:rPr>
              <a:t>1812</a:t>
            </a:r>
            <a:endParaRPr kumimoji="1" lang="ja-JP" altLang="ja-JP" sz="2800" b="1" i="0" u="none" strike="noStrike" cap="none" normalizeH="0" baseline="0" dirty="0">
              <a:ln>
                <a:noFill/>
              </a:ln>
              <a:solidFill>
                <a:srgbClr val="FFFFFF"/>
              </a:solidFill>
              <a:effectLst/>
              <a:latin typeface="+mn-ea"/>
              <a:cs typeface="メイリオ"/>
            </a:endParaRPr>
          </a:p>
        </p:txBody>
      </p:sp>
      <p:sp>
        <p:nvSpPr>
          <p:cNvPr id="84" name="四角形: 角を丸くする 83">
            <a:extLst>
              <a:ext uri="{FF2B5EF4-FFF2-40B4-BE49-F238E27FC236}">
                <a16:creationId xmlns:a16="http://schemas.microsoft.com/office/drawing/2014/main" id="{B8A70FD4-B14B-4AAD-8BC0-5D2EE57C316F}"/>
              </a:ext>
            </a:extLst>
          </p:cNvPr>
          <p:cNvSpPr/>
          <p:nvPr/>
        </p:nvSpPr>
        <p:spPr>
          <a:xfrm>
            <a:off x="8382003" y="3853732"/>
            <a:ext cx="2376000" cy="288000"/>
          </a:xfrm>
          <a:prstGeom prst="roundRect">
            <a:avLst>
              <a:gd name="adj" fmla="val 50000"/>
            </a:avLst>
          </a:prstGeom>
          <a:solidFill>
            <a:schemeClr val="accent4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4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85" name="テキスト ボックス 84">
            <a:extLst>
              <a:ext uri="{FF2B5EF4-FFF2-40B4-BE49-F238E27FC236}">
                <a16:creationId xmlns:a16="http://schemas.microsoft.com/office/drawing/2014/main" id="{B3703CB4-3F03-49F3-8C1A-AA042304F310}"/>
              </a:ext>
            </a:extLst>
          </p:cNvPr>
          <p:cNvSpPr txBox="1"/>
          <p:nvPr/>
        </p:nvSpPr>
        <p:spPr>
          <a:xfrm>
            <a:off x="8923766" y="3862996"/>
            <a:ext cx="1296000" cy="246221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pPr algn="ctr"/>
            <a:r>
              <a:rPr lang="ja-JP" altLang="en-US" sz="1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対象者</a:t>
            </a:r>
          </a:p>
        </p:txBody>
      </p:sp>
      <p:sp>
        <p:nvSpPr>
          <p:cNvPr id="5" name="正方形/長方形 4"/>
          <p:cNvSpPr/>
          <p:nvPr/>
        </p:nvSpPr>
        <p:spPr>
          <a:xfrm>
            <a:off x="-12350" y="0"/>
            <a:ext cx="10922682" cy="1375065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4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pic>
        <p:nvPicPr>
          <p:cNvPr id="45" name="図 44">
            <a:extLst>
              <a:ext uri="{FF2B5EF4-FFF2-40B4-BE49-F238E27FC236}">
                <a16:creationId xmlns:a16="http://schemas.microsoft.com/office/drawing/2014/main" id="{51E2BBBF-F647-4844-BF1A-8F4B00D2D952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70000" contrast="-70000"/>
          </a:blip>
          <a:stretch>
            <a:fillRect/>
          </a:stretch>
        </p:blipFill>
        <p:spPr>
          <a:xfrm>
            <a:off x="8239547" y="153540"/>
            <a:ext cx="837110" cy="432177"/>
          </a:xfrm>
          <a:prstGeom prst="rect">
            <a:avLst/>
          </a:prstGeom>
        </p:spPr>
      </p:pic>
      <p:sp>
        <p:nvSpPr>
          <p:cNvPr id="52" name="正方形/長方形 51">
            <a:extLst>
              <a:ext uri="{FF2B5EF4-FFF2-40B4-BE49-F238E27FC236}">
                <a16:creationId xmlns:a16="http://schemas.microsoft.com/office/drawing/2014/main" id="{07DA8330-408F-4909-9CFE-5C157997DF52}"/>
              </a:ext>
            </a:extLst>
          </p:cNvPr>
          <p:cNvSpPr/>
          <p:nvPr/>
        </p:nvSpPr>
        <p:spPr>
          <a:xfrm>
            <a:off x="-12442" y="6983734"/>
            <a:ext cx="8367021" cy="804652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4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90441F58-B3C8-4D19-8314-63500B38CCCD}"/>
              </a:ext>
            </a:extLst>
          </p:cNvPr>
          <p:cNvSpPr txBox="1"/>
          <p:nvPr/>
        </p:nvSpPr>
        <p:spPr>
          <a:xfrm>
            <a:off x="39025" y="7069069"/>
            <a:ext cx="6608426" cy="623381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ja-JP" altLang="en-US" sz="11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東京海上日動ベターライフサービス株式会社</a:t>
            </a:r>
            <a:r>
              <a:rPr lang="ja-JP" altLang="en-US" sz="11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（東京海上グループの高齢者向け介護サービスの会社）</a:t>
            </a:r>
            <a:endParaRPr lang="en-US" altLang="ja-JP" sz="11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1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在宅介護事業：みずたま介護ステーション（訪問介護・居宅介護支援）　首都圏</a:t>
            </a:r>
            <a:r>
              <a:rPr lang="en-US" altLang="ja-JP" sz="11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40</a:t>
            </a:r>
            <a:r>
              <a:rPr lang="ja-JP" altLang="en-US" sz="11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事業所</a:t>
            </a:r>
            <a:endParaRPr lang="en-US" altLang="ja-JP" sz="11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1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施設介護事業：介護付き有料老人ーム　</a:t>
            </a:r>
            <a:r>
              <a:rPr lang="en-US" altLang="ja-JP" sz="11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11</a:t>
            </a:r>
            <a:r>
              <a:rPr lang="ja-JP" altLang="en-US" sz="11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施設　　および　サービス付き高齢者向け住宅　２事業所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5ACD6994-0565-4475-BA53-C4BF910F19DD}"/>
              </a:ext>
            </a:extLst>
          </p:cNvPr>
          <p:cNvSpPr txBox="1"/>
          <p:nvPr/>
        </p:nvSpPr>
        <p:spPr>
          <a:xfrm>
            <a:off x="9016636" y="147495"/>
            <a:ext cx="105442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2000" dirty="0">
                <a:solidFill>
                  <a:schemeClr val="bg1"/>
                </a:solidFill>
                <a:latin typeface="Malgun Gothic" panose="020B0503020000020004" pitchFamily="34" charset="-127"/>
                <a:ea typeface="Malgun Gothic" panose="020B0503020000020004" pitchFamily="34" charset="-127"/>
              </a:rPr>
              <a:t>Online</a:t>
            </a:r>
            <a:r>
              <a:rPr lang="en-US" altLang="ja-JP" sz="2000" dirty="0">
                <a:noFill/>
                <a:latin typeface="Malgun Gothic" panose="020B0503020000020004" pitchFamily="34" charset="-127"/>
                <a:ea typeface="Malgun Gothic" panose="020B0503020000020004" pitchFamily="34" charset="-127"/>
              </a:rPr>
              <a:t>_</a:t>
            </a:r>
            <a:endParaRPr kumimoji="1" lang="ja-JP" altLang="en-US" sz="2000" dirty="0">
              <a:solidFill>
                <a:schemeClr val="bg1"/>
              </a:solidFill>
              <a:latin typeface="Malgun Gothic" panose="020B0503020000020004" pitchFamily="34" charset="-127"/>
              <a:ea typeface="Malgun Gothic" panose="020B0503020000020004" pitchFamily="34" charset="-127"/>
            </a:endParaRPr>
          </a:p>
        </p:txBody>
      </p:sp>
      <p:sp>
        <p:nvSpPr>
          <p:cNvPr id="57" name="テキスト ボックス 56">
            <a:extLst>
              <a:ext uri="{FF2B5EF4-FFF2-40B4-BE49-F238E27FC236}">
                <a16:creationId xmlns:a16="http://schemas.microsoft.com/office/drawing/2014/main" id="{5ACD6994-0565-4475-BA53-C4BF910F19DD}"/>
              </a:ext>
            </a:extLst>
          </p:cNvPr>
          <p:cNvSpPr txBox="1"/>
          <p:nvPr/>
        </p:nvSpPr>
        <p:spPr>
          <a:xfrm>
            <a:off x="9730835" y="139683"/>
            <a:ext cx="128964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2000" dirty="0">
                <a:solidFill>
                  <a:schemeClr val="bg1"/>
                </a:solidFill>
                <a:latin typeface="Malgun Gothic" panose="020B0503020000020004" pitchFamily="34" charset="-127"/>
                <a:ea typeface="Malgun Gothic" panose="020B0503020000020004" pitchFamily="34" charset="-127"/>
              </a:rPr>
              <a:t>Seminar</a:t>
            </a:r>
            <a:endParaRPr kumimoji="1" lang="ja-JP" altLang="en-US" sz="2000" dirty="0">
              <a:solidFill>
                <a:schemeClr val="bg1"/>
              </a:solidFill>
              <a:latin typeface="Malgun Gothic" panose="020B0503020000020004" pitchFamily="34" charset="-127"/>
              <a:ea typeface="Malgun Gothic" panose="020B0503020000020004" pitchFamily="34" charset="-127"/>
            </a:endParaRPr>
          </a:p>
        </p:txBody>
      </p:sp>
      <p:sp>
        <p:nvSpPr>
          <p:cNvPr id="53" name="Rectangle 10">
            <a:extLst>
              <a:ext uri="{FF2B5EF4-FFF2-40B4-BE49-F238E27FC236}">
                <a16:creationId xmlns:a16="http://schemas.microsoft.com/office/drawing/2014/main" id="{E0A4C391-AD3F-48C3-BCA3-CF2F5AF7DC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6779" y="7614113"/>
            <a:ext cx="2506229" cy="1692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1100" dirty="0">
                <a:solidFill>
                  <a:schemeClr val="accent3"/>
                </a:solidFill>
                <a:latin typeface="+mn-ea"/>
                <a:cs typeface="メイリオ"/>
              </a:rPr>
              <a:t>https://www.tnbls.co.jp/solution/</a:t>
            </a:r>
            <a:endParaRPr kumimoji="1" lang="ja-JP" sz="1100" i="0" u="none" strike="noStrike" cap="none" normalizeH="0" baseline="0" dirty="0">
              <a:ln>
                <a:noFill/>
              </a:ln>
              <a:solidFill>
                <a:schemeClr val="accent3"/>
              </a:solidFill>
              <a:effectLst/>
              <a:latin typeface="+mn-ea"/>
              <a:cs typeface="メイリオ"/>
            </a:endParaRPr>
          </a:p>
        </p:txBody>
      </p:sp>
      <p:sp>
        <p:nvSpPr>
          <p:cNvPr id="71" name="テキスト ボックス 70">
            <a:extLst>
              <a:ext uri="{FF2B5EF4-FFF2-40B4-BE49-F238E27FC236}">
                <a16:creationId xmlns:a16="http://schemas.microsoft.com/office/drawing/2014/main" id="{0392193D-84B3-4506-A191-A47316A61F20}"/>
              </a:ext>
            </a:extLst>
          </p:cNvPr>
          <p:cNvSpPr txBox="1"/>
          <p:nvPr/>
        </p:nvSpPr>
        <p:spPr>
          <a:xfrm>
            <a:off x="136779" y="184308"/>
            <a:ext cx="6480883" cy="396000"/>
          </a:xfrm>
          <a:prstGeom prst="roundRect">
            <a:avLst/>
          </a:prstGeom>
          <a:solidFill>
            <a:schemeClr val="tx2"/>
          </a:solidFill>
        </p:spPr>
        <p:txBody>
          <a:bodyPr wrap="square" lIns="72000" tIns="0" rIns="72000" bIns="0" rtlCol="0" anchor="ctr" anchorCtr="0">
            <a:noAutofit/>
          </a:bodyPr>
          <a:lstStyle/>
          <a:p>
            <a:pPr marL="0" marR="0" lvl="0" indent="0" algn="ctr" defTabSz="101900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Meiryo UI"/>
                <a:ea typeface="Meiryo UI"/>
                <a:cs typeface="ＤＦＰ太丸ゴシック体"/>
              </a:rPr>
              <a:t>東京海上日動火災保険株式会社より、ご招待</a:t>
            </a:r>
            <a:endParaRPr kumimoji="1" lang="en-US" altLang="ja-JP" sz="24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Meiryo UI"/>
              <a:ea typeface="Meiryo UI"/>
              <a:cs typeface="ＤＦＰ太丸ゴシック体"/>
            </a:endParaRPr>
          </a:p>
        </p:txBody>
      </p:sp>
      <p:sp>
        <p:nvSpPr>
          <p:cNvPr id="51" name="Rectangle 10"/>
          <p:cNvSpPr>
            <a:spLocks noChangeArrowheads="1"/>
          </p:cNvSpPr>
          <p:nvPr/>
        </p:nvSpPr>
        <p:spPr bwMode="auto">
          <a:xfrm>
            <a:off x="8381512" y="5550979"/>
            <a:ext cx="2445350" cy="369332"/>
          </a:xfrm>
          <a:prstGeom prst="rect">
            <a:avLst/>
          </a:prstGeom>
          <a:solidFill>
            <a:srgbClr val="CCECFF"/>
          </a:solidFill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srgbClr val="001950"/>
                </a:solidFill>
                <a:effectLst/>
                <a:uLnTx/>
                <a:uFillTx/>
                <a:latin typeface="Meiryo UI"/>
                <a:ea typeface="Meiryo UI"/>
                <a:cs typeface="メイリオ"/>
              </a:rPr>
              <a:t>Zoom</a:t>
            </a: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1950"/>
                </a:solidFill>
                <a:effectLst/>
                <a:uLnTx/>
                <a:uFillTx/>
                <a:latin typeface="Meiryo UI"/>
                <a:ea typeface="Meiryo UI"/>
                <a:cs typeface="メイリオ"/>
              </a:rPr>
              <a:t>の各種機能を活用します</a:t>
            </a:r>
            <a:endParaRPr lang="en-US" altLang="ja-JP" sz="1200" dirty="0">
              <a:solidFill>
                <a:srgbClr val="001950"/>
              </a:solidFill>
              <a:latin typeface="Meiryo UI"/>
              <a:ea typeface="Meiryo UI"/>
              <a:cs typeface="メイリオ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1950"/>
                </a:solidFill>
                <a:effectLst/>
                <a:uLnTx/>
                <a:uFillTx/>
                <a:latin typeface="Meiryo UI"/>
                <a:ea typeface="Meiryo UI"/>
                <a:cs typeface="メイリオ"/>
              </a:rPr>
              <a:t>お一人一台の端末利用を推奨致します</a:t>
            </a:r>
            <a:endParaRPr kumimoji="1" lang="en-US" altLang="ja-JP" sz="1200" b="0" i="0" u="none" strike="noStrike" kern="1200" cap="none" spc="0" normalizeH="0" baseline="0" noProof="0" dirty="0">
              <a:ln>
                <a:noFill/>
              </a:ln>
              <a:solidFill>
                <a:srgbClr val="001950"/>
              </a:solidFill>
              <a:effectLst/>
              <a:uLnTx/>
              <a:uFillTx/>
              <a:latin typeface="Meiryo UI"/>
              <a:ea typeface="Meiryo UI"/>
              <a:cs typeface="メイリオ"/>
            </a:endParaRPr>
          </a:p>
        </p:txBody>
      </p:sp>
      <p:sp>
        <p:nvSpPr>
          <p:cNvPr id="55" name="テキスト ボックス 54">
            <a:extLst>
              <a:ext uri="{FF2B5EF4-FFF2-40B4-BE49-F238E27FC236}">
                <a16:creationId xmlns:a16="http://schemas.microsoft.com/office/drawing/2014/main" id="{D8C988A6-DD71-4079-9DF0-7FA6321ADEFF}"/>
              </a:ext>
            </a:extLst>
          </p:cNvPr>
          <p:cNvSpPr txBox="1"/>
          <p:nvPr/>
        </p:nvSpPr>
        <p:spPr>
          <a:xfrm>
            <a:off x="-129950" y="725473"/>
            <a:ext cx="10949872" cy="584775"/>
          </a:xfrm>
          <a:prstGeom prst="rect">
            <a:avLst/>
          </a:prstGeom>
          <a:noFill/>
        </p:spPr>
        <p:txBody>
          <a:bodyPr wrap="square" lIns="288000" rtlCol="0" anchor="ctr">
            <a:noAutofit/>
          </a:bodyPr>
          <a:lstStyle/>
          <a:p>
            <a:pPr marL="0" marR="0" lvl="0" indent="0" defTabSz="101900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eiryo UI"/>
                <a:ea typeface="Meiryo UI"/>
                <a:cs typeface="メイリオ"/>
              </a:rPr>
              <a:t>人事担当者様向け</a:t>
            </a:r>
            <a:r>
              <a:rPr kumimoji="1" lang="ja-JP" altLang="en-US" sz="3200" b="1" i="0" u="none" strike="noStrike" kern="1200" cap="none" spc="0" normalizeH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eiryo UI"/>
                <a:ea typeface="Meiryo UI"/>
                <a:cs typeface="メイリオ"/>
              </a:rPr>
              <a:t> </a:t>
            </a:r>
            <a:r>
              <a:rPr kumimoji="1" lang="ja-JP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eiryo UI"/>
                <a:ea typeface="Meiryo UI"/>
                <a:cs typeface="メイリオ"/>
              </a:rPr>
              <a:t>仕事と介護の両立オンライン無料セミナー　</a:t>
            </a:r>
            <a:endParaRPr kumimoji="1" lang="en-US" altLang="ja-JP" sz="32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Meiryo UI"/>
              <a:ea typeface="Meiryo UI"/>
              <a:cs typeface="メイリオ"/>
            </a:endParaRPr>
          </a:p>
        </p:txBody>
      </p:sp>
      <p:sp>
        <p:nvSpPr>
          <p:cNvPr id="59" name="Rectangle 10">
            <a:extLst>
              <a:ext uri="{FF2B5EF4-FFF2-40B4-BE49-F238E27FC236}">
                <a16:creationId xmlns:a16="http://schemas.microsoft.com/office/drawing/2014/main" id="{D78C0A5B-9D06-4B8E-8FF5-E07FE21E02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1512" y="4296696"/>
            <a:ext cx="2438410" cy="1116000"/>
          </a:xfrm>
          <a:prstGeom prst="rect">
            <a:avLst/>
          </a:prstGeom>
          <a:solidFill>
            <a:srgbClr val="CCECFF"/>
          </a:solidFill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no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1950"/>
                </a:solidFill>
                <a:effectLst/>
                <a:uLnTx/>
                <a:uFillTx/>
                <a:latin typeface="Meiryo UI"/>
                <a:ea typeface="Meiryo UI"/>
                <a:cs typeface="メイリオ"/>
              </a:rPr>
              <a:t>「仕事と介護の両立支援」のご担当者</a:t>
            </a:r>
            <a:r>
              <a:rPr lang="ja-JP" altLang="en-US" sz="1200" dirty="0">
                <a:solidFill>
                  <a:srgbClr val="001950"/>
                </a:solidFill>
                <a:latin typeface="Meiryo UI"/>
                <a:ea typeface="Meiryo UI"/>
                <a:cs typeface="メイリオ"/>
              </a:rPr>
              <a:t>●人事部</a:t>
            </a:r>
            <a:endParaRPr lang="en-US" altLang="ja-JP" sz="1200" dirty="0">
              <a:solidFill>
                <a:srgbClr val="001950"/>
              </a:solidFill>
              <a:latin typeface="Meiryo UI"/>
              <a:ea typeface="Meiryo UI"/>
              <a:cs typeface="メイリオ"/>
            </a:endParaRP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200" dirty="0">
                <a:solidFill>
                  <a:srgbClr val="001950"/>
                </a:solidFill>
                <a:latin typeface="Meiryo UI"/>
                <a:ea typeface="Meiryo UI"/>
                <a:cs typeface="メイリオ"/>
              </a:rPr>
              <a:t>●ダイバーシティ推進室</a:t>
            </a: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200" dirty="0">
                <a:solidFill>
                  <a:srgbClr val="001950"/>
                </a:solidFill>
                <a:latin typeface="Meiryo UI"/>
                <a:ea typeface="Meiryo UI"/>
                <a:cs typeface="メイリオ"/>
              </a:rPr>
              <a:t>●労働組合　　　　　　　など</a:t>
            </a:r>
            <a:endParaRPr lang="en-US" altLang="ja-JP" sz="1200" dirty="0">
              <a:solidFill>
                <a:srgbClr val="001950"/>
              </a:solidFill>
              <a:latin typeface="Meiryo UI"/>
              <a:ea typeface="Meiryo UI"/>
              <a:cs typeface="メイリオ"/>
            </a:endParaRP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200" dirty="0">
                <a:solidFill>
                  <a:srgbClr val="001950"/>
                </a:solidFill>
                <a:latin typeface="Meiryo UI"/>
                <a:ea typeface="Meiryo UI"/>
                <a:cs typeface="メイリオ"/>
              </a:rPr>
              <a:t>１企業３名様迄とさせていただきます</a:t>
            </a:r>
            <a:endParaRPr lang="en-US" altLang="ja-JP" sz="1200" dirty="0">
              <a:solidFill>
                <a:srgbClr val="001950"/>
              </a:solidFill>
              <a:latin typeface="Meiryo UI"/>
              <a:ea typeface="Meiryo UI"/>
              <a:cs typeface="メイリオ"/>
            </a:endParaRPr>
          </a:p>
        </p:txBody>
      </p:sp>
      <p:sp>
        <p:nvSpPr>
          <p:cNvPr id="65" name="四角形: 角を丸くする 64">
            <a:extLst>
              <a:ext uri="{FF2B5EF4-FFF2-40B4-BE49-F238E27FC236}">
                <a16:creationId xmlns:a16="http://schemas.microsoft.com/office/drawing/2014/main" id="{D66F8851-A865-48DC-B154-87B638884975}"/>
              </a:ext>
            </a:extLst>
          </p:cNvPr>
          <p:cNvSpPr/>
          <p:nvPr/>
        </p:nvSpPr>
        <p:spPr>
          <a:xfrm>
            <a:off x="8399577" y="6189039"/>
            <a:ext cx="2376000" cy="288000"/>
          </a:xfrm>
          <a:prstGeom prst="roundRect">
            <a:avLst>
              <a:gd name="adj" fmla="val 50000"/>
            </a:avLst>
          </a:prstGeom>
          <a:solidFill>
            <a:schemeClr val="accent4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4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75" name="テキスト ボックス 74">
            <a:extLst>
              <a:ext uri="{FF2B5EF4-FFF2-40B4-BE49-F238E27FC236}">
                <a16:creationId xmlns:a16="http://schemas.microsoft.com/office/drawing/2014/main" id="{D170E8C7-D82B-4A34-8A31-34D69D8FB8B0}"/>
              </a:ext>
            </a:extLst>
          </p:cNvPr>
          <p:cNvSpPr txBox="1"/>
          <p:nvPr/>
        </p:nvSpPr>
        <p:spPr>
          <a:xfrm>
            <a:off x="8817740" y="6209929"/>
            <a:ext cx="1548000" cy="246221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pPr algn="ctr"/>
            <a:r>
              <a:rPr lang="ja-JP" altLang="en-US" sz="1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お申込み方法</a:t>
            </a:r>
          </a:p>
        </p:txBody>
      </p:sp>
      <p:sp>
        <p:nvSpPr>
          <p:cNvPr id="68" name="Rectangle 10">
            <a:extLst>
              <a:ext uri="{FF2B5EF4-FFF2-40B4-BE49-F238E27FC236}">
                <a16:creationId xmlns:a16="http://schemas.microsoft.com/office/drawing/2014/main" id="{5004D696-4183-40EF-B67A-15E3DDEC9D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54580" y="1360093"/>
            <a:ext cx="2521061" cy="23902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6000" tIns="36000" rIns="36000" bIns="36000" numCol="1" anchor="t" anchorCtr="0" compatLnSpc="1">
            <a:prstTxWarp prst="textNoShape">
              <a:avLst/>
            </a:prstTxWarp>
            <a:no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Meiryo UI"/>
                <a:ea typeface="Meiryo UI"/>
                <a:cs typeface="メイリオ"/>
              </a:rPr>
              <a:t>従業員の介護離職を防ぐために、人事担当者としてどのようなアクションをとるべきか。</a:t>
            </a:r>
            <a:endParaRPr kumimoji="1" lang="en-US" altLang="ja-JP" sz="12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Meiryo UI"/>
              <a:ea typeface="Meiryo UI"/>
              <a:cs typeface="メイリオ"/>
            </a:endParaRP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Meiryo UI"/>
                <a:ea typeface="Meiryo UI"/>
                <a:cs typeface="メイリオ"/>
              </a:rPr>
              <a:t>東京海上グループ唯一の総合介護サービス企業である、東京海上日動ベターライフサービスの人気セミナー。通常は有料でご提供している人事ご担当者向けの</a:t>
            </a:r>
            <a:r>
              <a:rPr lang="ja-JP" altLang="en-US" sz="1200" b="1" dirty="0">
                <a:solidFill>
                  <a:srgbClr val="002060"/>
                </a:solidFill>
                <a:latin typeface="Meiryo UI"/>
                <a:ea typeface="Meiryo UI"/>
                <a:cs typeface="メイリオ"/>
              </a:rPr>
              <a:t>セミナーを無料でご提供します。</a:t>
            </a:r>
            <a:endParaRPr lang="en-US" altLang="ja-JP" sz="1200" b="1" dirty="0">
              <a:solidFill>
                <a:srgbClr val="002060"/>
              </a:solidFill>
              <a:latin typeface="Meiryo UI"/>
              <a:ea typeface="Meiryo UI"/>
              <a:cs typeface="メイリオ"/>
            </a:endParaRP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200" b="1" dirty="0">
                <a:solidFill>
                  <a:srgbClr val="002060"/>
                </a:solidFill>
                <a:latin typeface="Meiryo UI"/>
                <a:ea typeface="Meiryo UI"/>
                <a:cs typeface="メイリオ"/>
              </a:rPr>
              <a:t>セミナーはオンラインでご視聴いただけ、</a:t>
            </a:r>
            <a:endParaRPr lang="en-US" altLang="ja-JP" sz="1200" b="1" dirty="0">
              <a:solidFill>
                <a:srgbClr val="002060"/>
              </a:solidFill>
              <a:latin typeface="Meiryo UI"/>
              <a:ea typeface="Meiryo UI"/>
              <a:cs typeface="メイリオ"/>
            </a:endParaRP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200" b="1" dirty="0">
                <a:solidFill>
                  <a:srgbClr val="002060"/>
                </a:solidFill>
                <a:latin typeface="Meiryo UI"/>
                <a:ea typeface="Meiryo UI"/>
                <a:cs typeface="メイリオ"/>
              </a:rPr>
              <a:t>時間は</a:t>
            </a:r>
            <a:r>
              <a:rPr lang="en-US" altLang="ja-JP" sz="1200" b="1" dirty="0">
                <a:solidFill>
                  <a:srgbClr val="002060"/>
                </a:solidFill>
                <a:latin typeface="Meiryo UI"/>
                <a:ea typeface="Meiryo UI"/>
                <a:cs typeface="メイリオ"/>
              </a:rPr>
              <a:t>60</a:t>
            </a:r>
            <a:r>
              <a:rPr lang="ja-JP" altLang="en-US" sz="1200" b="1" dirty="0">
                <a:solidFill>
                  <a:srgbClr val="002060"/>
                </a:solidFill>
                <a:latin typeface="Meiryo UI"/>
                <a:ea typeface="Meiryo UI"/>
                <a:cs typeface="メイリオ"/>
              </a:rPr>
              <a:t>分間。専用スタジオから配信する臨場感あふれるオンラインセミナーをぜひご視聴ください。</a:t>
            </a:r>
            <a:endParaRPr lang="en-US" altLang="ja-JP" sz="1200" b="1" dirty="0">
              <a:solidFill>
                <a:srgbClr val="002060"/>
              </a:solidFill>
              <a:latin typeface="Meiryo UI"/>
              <a:ea typeface="Meiryo UI"/>
              <a:cs typeface="メイリオ"/>
            </a:endParaRPr>
          </a:p>
        </p:txBody>
      </p:sp>
      <p:sp>
        <p:nvSpPr>
          <p:cNvPr id="83" name="Rectangle 10">
            <a:extLst>
              <a:ext uri="{FF2B5EF4-FFF2-40B4-BE49-F238E27FC236}">
                <a16:creationId xmlns:a16="http://schemas.microsoft.com/office/drawing/2014/main" id="{4FB9131B-B77A-4C19-AAE6-2F46F091CC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66717" y="7158626"/>
            <a:ext cx="2268000" cy="369332"/>
          </a:xfrm>
          <a:prstGeom prst="rect">
            <a:avLst/>
          </a:prstGeom>
          <a:solidFill>
            <a:schemeClr val="bg1"/>
          </a:solidFill>
          <a:ln w="9525">
            <a:solidFill>
              <a:schemeClr val="accent4"/>
            </a:solidFill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1950"/>
                </a:solidFill>
                <a:effectLst/>
                <a:uLnTx/>
                <a:uFillTx/>
                <a:latin typeface="Meiryo UI"/>
                <a:ea typeface="Meiryo UI"/>
                <a:cs typeface="メイリオ"/>
              </a:rPr>
              <a:t>開催前日までに</a:t>
            </a:r>
            <a:r>
              <a:rPr kumimoji="1" lang="en-US" altLang="ja-JP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001950"/>
                </a:solidFill>
                <a:effectLst/>
                <a:uLnTx/>
                <a:uFillTx/>
                <a:latin typeface="Meiryo UI"/>
                <a:ea typeface="Meiryo UI"/>
                <a:cs typeface="メイリオ"/>
              </a:rPr>
              <a:t>ZoomID</a:t>
            </a: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1950"/>
                </a:solidFill>
                <a:effectLst/>
                <a:uLnTx/>
                <a:uFillTx/>
                <a:latin typeface="Meiryo UI"/>
                <a:ea typeface="Meiryo UI"/>
                <a:cs typeface="メイリオ"/>
              </a:rPr>
              <a:t>と</a:t>
            </a:r>
            <a:endParaRPr kumimoji="1" lang="en-US" altLang="ja-JP" sz="1200" b="0" i="0" u="none" strike="noStrike" kern="1200" cap="none" spc="0" normalizeH="0" baseline="0" noProof="0" dirty="0">
              <a:ln>
                <a:noFill/>
              </a:ln>
              <a:solidFill>
                <a:srgbClr val="001950"/>
              </a:solidFill>
              <a:effectLst/>
              <a:uLnTx/>
              <a:uFillTx/>
              <a:latin typeface="Meiryo UI"/>
              <a:ea typeface="Meiryo UI"/>
              <a:cs typeface="メイリオ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200" dirty="0">
                <a:solidFill>
                  <a:srgbClr val="001950"/>
                </a:solidFill>
                <a:latin typeface="Meiryo UI"/>
                <a:ea typeface="Meiryo UI"/>
                <a:cs typeface="メイリオ"/>
              </a:rPr>
              <a:t>パスコードをご連絡いたします</a:t>
            </a:r>
            <a:endParaRPr kumimoji="1" lang="en-US" altLang="ja-JP" sz="1200" b="0" i="0" u="none" strike="noStrike" kern="1200" cap="none" spc="0" normalizeH="0" baseline="0" noProof="0" dirty="0">
              <a:ln>
                <a:noFill/>
              </a:ln>
              <a:solidFill>
                <a:srgbClr val="001950"/>
              </a:solidFill>
              <a:effectLst/>
              <a:uLnTx/>
              <a:uFillTx/>
              <a:latin typeface="Meiryo UI"/>
              <a:ea typeface="Meiryo UI"/>
              <a:cs typeface="メイリオ"/>
            </a:endParaRPr>
          </a:p>
        </p:txBody>
      </p:sp>
      <p:sp>
        <p:nvSpPr>
          <p:cNvPr id="98" name="テキスト ボックス 97">
            <a:extLst>
              <a:ext uri="{FF2B5EF4-FFF2-40B4-BE49-F238E27FC236}">
                <a16:creationId xmlns:a16="http://schemas.microsoft.com/office/drawing/2014/main" id="{7F75CCB6-717E-4430-B829-49E68CE38841}"/>
              </a:ext>
            </a:extLst>
          </p:cNvPr>
          <p:cNvSpPr txBox="1"/>
          <p:nvPr/>
        </p:nvSpPr>
        <p:spPr>
          <a:xfrm>
            <a:off x="-32326" y="2240524"/>
            <a:ext cx="4716319" cy="830997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pPr algn="ctr"/>
            <a:r>
              <a:rPr lang="en-US" altLang="ja-JP" sz="3600" b="1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7</a:t>
            </a:r>
            <a:r>
              <a:rPr lang="ja-JP" altLang="en-US" sz="1800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lang="en-US" altLang="ja-JP" sz="3600" b="1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15</a:t>
            </a:r>
            <a:r>
              <a:rPr lang="ja-JP" altLang="en-US" sz="1800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日</a:t>
            </a:r>
            <a:r>
              <a:rPr lang="en-US" altLang="ja-JP" sz="1800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lang="ja-JP" altLang="en-US" sz="1800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金）</a:t>
            </a:r>
            <a:r>
              <a:rPr lang="en-US" altLang="ja-JP" sz="1800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14:00~15:00</a:t>
            </a:r>
          </a:p>
          <a:p>
            <a:pPr algn="ctr"/>
            <a:r>
              <a:rPr lang="ja-JP" altLang="en-US" sz="1800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見逃し配信：</a:t>
            </a:r>
            <a:r>
              <a:rPr lang="en-US" altLang="ja-JP" sz="1800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7</a:t>
            </a:r>
            <a:r>
              <a:rPr lang="ja-JP" altLang="en-US" sz="1800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lang="en-US" altLang="ja-JP" sz="1800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22</a:t>
            </a:r>
            <a:r>
              <a:rPr lang="ja-JP" altLang="en-US" sz="1800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日（金）</a:t>
            </a:r>
            <a:r>
              <a:rPr lang="en-US" altLang="ja-JP" sz="1800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~</a:t>
            </a:r>
            <a:r>
              <a:rPr lang="ja-JP" altLang="en-US" sz="1800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en-US" altLang="ja-JP" sz="1800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27</a:t>
            </a:r>
            <a:r>
              <a:rPr lang="ja-JP" altLang="en-US" sz="1800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日（水）</a:t>
            </a:r>
          </a:p>
        </p:txBody>
      </p:sp>
      <p:sp>
        <p:nvSpPr>
          <p:cNvPr id="67" name="Rectangle 10">
            <a:extLst>
              <a:ext uri="{FF2B5EF4-FFF2-40B4-BE49-F238E27FC236}">
                <a16:creationId xmlns:a16="http://schemas.microsoft.com/office/drawing/2014/main" id="{E0A4C391-AD3F-48C3-BCA3-CF2F5AF7DC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74229" y="7107466"/>
            <a:ext cx="2177155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120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+mn-ea"/>
                <a:cs typeface="メイリオ"/>
              </a:rPr>
              <a:t>本セミナーのお問い合わせ</a:t>
            </a:r>
            <a:endParaRPr kumimoji="1" lang="en-US" altLang="ja-JP" sz="120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+mn-ea"/>
              <a:cs typeface="メイリオ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1200" dirty="0">
                <a:solidFill>
                  <a:schemeClr val="bg1"/>
                </a:solidFill>
                <a:latin typeface="+mn-ea"/>
                <a:cs typeface="メイリオ"/>
              </a:rPr>
              <a:t>☎</a:t>
            </a:r>
            <a:r>
              <a:rPr lang="en-US" altLang="ja-JP" sz="1200" dirty="0">
                <a:solidFill>
                  <a:schemeClr val="bg1"/>
                </a:solidFill>
                <a:latin typeface="+mn-ea"/>
                <a:cs typeface="メイリオ"/>
              </a:rPr>
              <a:t>043-</a:t>
            </a:r>
            <a:r>
              <a:rPr lang="ja-JP" altLang="en-US" sz="1200" dirty="0">
                <a:solidFill>
                  <a:schemeClr val="bg1"/>
                </a:solidFill>
                <a:latin typeface="+mn-ea"/>
                <a:cs typeface="メイリオ"/>
              </a:rPr>
              <a:t> </a:t>
            </a:r>
            <a:r>
              <a:rPr lang="en-US" altLang="ja-JP" sz="1200" dirty="0">
                <a:solidFill>
                  <a:schemeClr val="bg1"/>
                </a:solidFill>
                <a:latin typeface="+mn-ea"/>
                <a:cs typeface="メイリオ"/>
              </a:rPr>
              <a:t>301</a:t>
            </a:r>
            <a:r>
              <a:rPr lang="ja-JP" altLang="en-US" sz="1200" dirty="0">
                <a:solidFill>
                  <a:schemeClr val="bg1"/>
                </a:solidFill>
                <a:latin typeface="+mn-ea"/>
                <a:cs typeface="メイリオ"/>
              </a:rPr>
              <a:t> </a:t>
            </a:r>
            <a:r>
              <a:rPr lang="en-US" altLang="ja-JP" sz="1200" dirty="0">
                <a:solidFill>
                  <a:schemeClr val="bg1"/>
                </a:solidFill>
                <a:latin typeface="+mn-ea"/>
                <a:cs typeface="メイリオ"/>
              </a:rPr>
              <a:t>–</a:t>
            </a:r>
            <a:r>
              <a:rPr lang="ja-JP" altLang="en-US" sz="1200" dirty="0">
                <a:solidFill>
                  <a:schemeClr val="bg1"/>
                </a:solidFill>
                <a:latin typeface="+mn-ea"/>
                <a:cs typeface="メイリオ"/>
              </a:rPr>
              <a:t> </a:t>
            </a:r>
            <a:r>
              <a:rPr lang="en-US" altLang="ja-JP" sz="1200" dirty="0">
                <a:solidFill>
                  <a:schemeClr val="bg1"/>
                </a:solidFill>
                <a:latin typeface="+mn-ea"/>
                <a:cs typeface="メイリオ"/>
              </a:rPr>
              <a:t>7790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kumimoji="1" lang="ja-JP" altLang="en-US" sz="120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+mn-ea"/>
                <a:cs typeface="メイリオ"/>
              </a:rPr>
              <a:t>東京海上日動　千葉中央　西森</a:t>
            </a:r>
            <a:endParaRPr kumimoji="1" lang="ja-JP" sz="120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+mn-ea"/>
              <a:cs typeface="メイリオ"/>
            </a:endParaRPr>
          </a:p>
        </p:txBody>
      </p:sp>
      <p:sp>
        <p:nvSpPr>
          <p:cNvPr id="47" name="Rectangle 10"/>
          <p:cNvSpPr>
            <a:spLocks noChangeArrowheads="1"/>
          </p:cNvSpPr>
          <p:nvPr/>
        </p:nvSpPr>
        <p:spPr bwMode="auto">
          <a:xfrm>
            <a:off x="8421667" y="6610221"/>
            <a:ext cx="2423501" cy="553998"/>
          </a:xfrm>
          <a:prstGeom prst="rect">
            <a:avLst/>
          </a:prstGeom>
          <a:solidFill>
            <a:srgbClr val="CCECFF"/>
          </a:solidFill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1950"/>
                </a:solidFill>
                <a:effectLst/>
                <a:uLnTx/>
                <a:uFillTx/>
                <a:latin typeface="Meiryo UI"/>
                <a:ea typeface="Meiryo UI"/>
                <a:cs typeface="メイリオ"/>
              </a:rPr>
              <a:t>千葉県産業資源循環協会　五十嵐</a:t>
            </a:r>
            <a:endParaRPr kumimoji="1" lang="en-US" altLang="ja-JP" sz="1200" b="0" i="0" u="none" strike="noStrike" kern="1200" cap="none" spc="0" normalizeH="0" baseline="0" noProof="0" dirty="0">
              <a:ln>
                <a:noFill/>
              </a:ln>
              <a:solidFill>
                <a:srgbClr val="001950"/>
              </a:solidFill>
              <a:effectLst/>
              <a:uLnTx/>
              <a:uFillTx/>
              <a:latin typeface="Meiryo UI"/>
              <a:ea typeface="Meiryo UI"/>
              <a:cs typeface="メイリオ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1200" dirty="0">
                <a:solidFill>
                  <a:srgbClr val="001950"/>
                </a:solidFill>
                <a:latin typeface="Meiryo UI"/>
                <a:ea typeface="Meiryo UI"/>
                <a:cs typeface="メイリオ"/>
                <a:hlinkClick r:id="rId4"/>
              </a:rPr>
              <a:t>igarashi@chiba-sanpai.or.jp</a:t>
            </a:r>
            <a:endParaRPr lang="en-US" altLang="ja-JP" sz="1200" dirty="0">
              <a:solidFill>
                <a:srgbClr val="001950"/>
              </a:solidFill>
              <a:latin typeface="Meiryo UI"/>
              <a:ea typeface="Meiryo UI"/>
              <a:cs typeface="メイリオ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001950"/>
                </a:solidFill>
                <a:effectLst/>
                <a:uLnTx/>
                <a:uFillTx/>
                <a:latin typeface="Meiryo UI"/>
                <a:ea typeface="Meiryo UI"/>
                <a:cs typeface="メイリオ"/>
              </a:rPr>
              <a:t>まで</a:t>
            </a:r>
            <a:r>
              <a:rPr kumimoji="1" lang="ja-JP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001950"/>
                </a:solidFill>
                <a:effectLst/>
                <a:uLnTx/>
                <a:uFillTx/>
                <a:latin typeface="Meiryo UI"/>
                <a:ea typeface="Meiryo UI"/>
                <a:cs typeface="メイリオ"/>
              </a:rPr>
              <a:t>お申し込みください（裏面）</a:t>
            </a:r>
            <a:endParaRPr kumimoji="1" lang="en-US" altLang="ja-JP" sz="1200" b="0" i="0" u="none" strike="noStrike" kern="1200" cap="none" spc="0" normalizeH="0" baseline="0" noProof="0" dirty="0">
              <a:ln>
                <a:noFill/>
              </a:ln>
              <a:solidFill>
                <a:srgbClr val="001950"/>
              </a:solidFill>
              <a:effectLst/>
              <a:uLnTx/>
              <a:uFillTx/>
              <a:latin typeface="Meiryo UI"/>
              <a:ea typeface="Meiryo UI"/>
              <a:cs typeface="メイリオ"/>
            </a:endParaRPr>
          </a:p>
        </p:txBody>
      </p:sp>
      <p:sp>
        <p:nvSpPr>
          <p:cNvPr id="56" name="角丸四角形 55"/>
          <p:cNvSpPr>
            <a:spLocks/>
          </p:cNvSpPr>
          <p:nvPr/>
        </p:nvSpPr>
        <p:spPr>
          <a:xfrm>
            <a:off x="-26441" y="1355080"/>
            <a:ext cx="8375784" cy="767239"/>
          </a:xfrm>
          <a:prstGeom prst="roundRect">
            <a:avLst>
              <a:gd name="adj" fmla="val 7580"/>
            </a:avLst>
          </a:prstGeom>
          <a:solidFill>
            <a:srgbClr val="EEA13A"/>
          </a:solidFill>
        </p:spPr>
        <p:txBody>
          <a:bodyPr wrap="square" lIns="0" tIns="0" rIns="0" bIns="0" rtlCol="0" anchor="ctr" anchorCtr="0">
            <a:spAutoFit/>
          </a:bodyPr>
          <a:lstStyle/>
          <a:p>
            <a:pPr algn="ctr"/>
            <a:endParaRPr lang="en-US" altLang="ja-JP" sz="800" b="1" dirty="0">
              <a:solidFill>
                <a:schemeClr val="bg1"/>
              </a:solidFill>
              <a:latin typeface="メイリオ"/>
              <a:ea typeface="メイリオ"/>
              <a:cs typeface="メイリオ"/>
            </a:endParaRPr>
          </a:p>
          <a:p>
            <a:pPr algn="ctr"/>
            <a:r>
              <a:rPr lang="ja-JP" altLang="en-US" sz="3200" b="1" dirty="0">
                <a:solidFill>
                  <a:schemeClr val="bg1"/>
                </a:solidFill>
                <a:latin typeface="メイリオ"/>
                <a:ea typeface="メイリオ"/>
                <a:cs typeface="メイリオ"/>
              </a:rPr>
              <a:t>突然の親の介護で従業員が辞めないために</a:t>
            </a:r>
            <a:endParaRPr lang="en-US" altLang="ja-JP" sz="3200" b="1" dirty="0">
              <a:solidFill>
                <a:schemeClr val="bg1"/>
              </a:solidFill>
              <a:latin typeface="メイリオ"/>
              <a:ea typeface="メイリオ"/>
              <a:cs typeface="メイリオ"/>
            </a:endParaRPr>
          </a:p>
          <a:p>
            <a:pPr algn="ctr"/>
            <a:endParaRPr lang="en-US" altLang="ja-JP" sz="800" b="1" dirty="0">
              <a:solidFill>
                <a:schemeClr val="bg1"/>
              </a:solidFill>
              <a:latin typeface="メイリオ"/>
              <a:ea typeface="メイリオ"/>
              <a:cs typeface="メイリオ"/>
            </a:endParaRPr>
          </a:p>
        </p:txBody>
      </p:sp>
      <p:sp>
        <p:nvSpPr>
          <p:cNvPr id="62" name="正方形/長方形 61">
            <a:extLst>
              <a:ext uri="{FF2B5EF4-FFF2-40B4-BE49-F238E27FC236}">
                <a16:creationId xmlns:a16="http://schemas.microsoft.com/office/drawing/2014/main" id="{F7973A81-7986-43B5-AEC9-38493BFD8D7E}"/>
              </a:ext>
            </a:extLst>
          </p:cNvPr>
          <p:cNvSpPr/>
          <p:nvPr/>
        </p:nvSpPr>
        <p:spPr>
          <a:xfrm>
            <a:off x="-43212" y="5165123"/>
            <a:ext cx="1332000" cy="36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algn="ctr"/>
            <a:r>
              <a:rPr kumimoji="1" lang="ja-JP" altLang="en-US" sz="2000" b="1" dirty="0">
                <a:solidFill>
                  <a:srgbClr val="203864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メイリオ" panose="020B0604030504040204" pitchFamily="50" charset="-128"/>
              </a:rPr>
              <a:t>担当講師</a:t>
            </a:r>
          </a:p>
        </p:txBody>
      </p:sp>
      <p:sp>
        <p:nvSpPr>
          <p:cNvPr id="69" name="テキスト ボックス 68">
            <a:extLst>
              <a:ext uri="{FF2B5EF4-FFF2-40B4-BE49-F238E27FC236}">
                <a16:creationId xmlns:a16="http://schemas.microsoft.com/office/drawing/2014/main" id="{66FA6383-7F98-4A0B-871F-35F56141D05F}"/>
              </a:ext>
            </a:extLst>
          </p:cNvPr>
          <p:cNvSpPr txBox="1"/>
          <p:nvPr/>
        </p:nvSpPr>
        <p:spPr>
          <a:xfrm>
            <a:off x="28139" y="5537587"/>
            <a:ext cx="4866343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100" dirty="0">
                <a:solidFill>
                  <a:srgbClr val="203864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東京海上日動ベターライフサービス株式会社　企画部 課長</a:t>
            </a:r>
            <a:endParaRPr lang="en-US" altLang="ja-JP" sz="1100" dirty="0">
              <a:solidFill>
                <a:srgbClr val="203864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600" b="1" dirty="0">
                <a:solidFill>
                  <a:srgbClr val="203864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小林　隆雄 氏（介護福祉士・キャリアコンサルタント）</a:t>
            </a:r>
            <a:endParaRPr lang="en-US" altLang="zh-TW" sz="1600" dirty="0">
              <a:solidFill>
                <a:srgbClr val="203864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0" name="テキスト ボックス 69"/>
          <p:cNvSpPr txBox="1"/>
          <p:nvPr/>
        </p:nvSpPr>
        <p:spPr>
          <a:xfrm>
            <a:off x="64659" y="6018046"/>
            <a:ext cx="43357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ja-JP" sz="900" dirty="0">
                <a:solidFill>
                  <a:srgbClr val="203864"/>
                </a:solidFill>
              </a:rPr>
              <a:t>大手鉄鋼メーカーで物流、輸出営業に従事後、介護業界へ転向。介護サービス事業所で実務経験を積み、事業所の管理者・所長・エリアマネジャー・エリア人事・総務責任者として勤務。東京海上日動ベターライフサービス（株）へ入社後は、主に社内の介護職の教育や事業所の運営支援に携わる。現在は、「『介護への備えの重要性』を多くの人に伝えたい」との強い思いから、介護に関するセミナーの講師等として活動する一方、介護電話相談の相談員も務めている。</a:t>
            </a:r>
          </a:p>
        </p:txBody>
      </p:sp>
      <p:pic>
        <p:nvPicPr>
          <p:cNvPr id="72" name="図 71">
            <a:extLst>
              <a:ext uri="{FF2B5EF4-FFF2-40B4-BE49-F238E27FC236}">
                <a16:creationId xmlns:a16="http://schemas.microsoft.com/office/drawing/2014/main" id="{D48AB3B3-022E-4844-94EF-FE1CE2BA39B5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sharpenSoften amount="4000"/>
                    </a14:imgEffect>
                    <a14:imgEffect>
                      <a14:brightnessContrast bright="8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4577348" y="5291885"/>
            <a:ext cx="1330859" cy="16168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2276092"/>
      </p:ext>
    </p:extLst>
  </p:cSld>
  <p:clrMapOvr>
    <a:masterClrMapping/>
  </p:clrMapOvr>
</p:sld>
</file>

<file path=ppt/theme/theme1.xml><?xml version="1.0" encoding="utf-8"?>
<a:theme xmlns:a="http://schemas.openxmlformats.org/drawingml/2006/main" name="1_ガイド入りテンプレートサンプル20130531三木さん">
  <a:themeElements>
    <a:clrScheme name="オレンジとあうブルー">
      <a:dk1>
        <a:srgbClr val="FFDC96"/>
      </a:dk1>
      <a:lt1>
        <a:srgbClr val="FFFFFF"/>
      </a:lt1>
      <a:dk2>
        <a:srgbClr val="FFFFFF"/>
      </a:dk2>
      <a:lt2>
        <a:srgbClr val="004971"/>
      </a:lt2>
      <a:accent1>
        <a:srgbClr val="EE663A"/>
      </a:accent1>
      <a:accent2>
        <a:srgbClr val="FFA467"/>
      </a:accent2>
      <a:accent3>
        <a:srgbClr val="FFDC96"/>
      </a:accent3>
      <a:accent4>
        <a:srgbClr val="004971"/>
      </a:accent4>
      <a:accent5>
        <a:srgbClr val="4274A0"/>
      </a:accent5>
      <a:accent6>
        <a:srgbClr val="0070C0"/>
      </a:accent6>
      <a:hlink>
        <a:srgbClr val="0563C1"/>
      </a:hlink>
      <a:folHlink>
        <a:srgbClr val="954F72"/>
      </a:folHlink>
    </a:clrScheme>
    <a:fontScheme name="Miwanagaお気に入り">
      <a:majorFont>
        <a:latin typeface="Meiryo UI"/>
        <a:ea typeface="Meiryo UI"/>
        <a:cs typeface=""/>
      </a:majorFont>
      <a:minorFont>
        <a:latin typeface="Meiryo UI"/>
        <a:ea typeface="Meiryo UI"/>
        <a:cs typeface="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5">
            <a:lumMod val="50000"/>
          </a:schemeClr>
        </a:solidFill>
        <a:ln>
          <a:noFill/>
        </a:ln>
      </a:spPr>
      <a:bodyPr rtlCol="0" anchor="ctr"/>
      <a:lstStyle>
        <a:defPPr algn="ctr">
          <a:defRPr kumimoji="1" sz="2400" b="1" dirty="0" smtClean="0">
            <a:latin typeface="メイリオ" panose="020B0604030504040204" pitchFamily="50" charset="-128"/>
            <a:ea typeface="メイリオ" panose="020B0604030504040204" pitchFamily="50" charset="-128"/>
            <a:cs typeface="メイリオ" panose="020B0604030504040204" pitchFamily="50" charset="-128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5.potx" id="{3F8E5C06-014F-4A13-A3C7-E133BECAFD1E}" vid="{BD152B00-4CFD-4022-8208-530F7579D794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53</Template>
  <TotalTime>1919</TotalTime>
  <Words>454</Words>
  <Application>Microsoft Office PowerPoint</Application>
  <PresentationFormat>ユーザー設定</PresentationFormat>
  <Paragraphs>37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1" baseType="lpstr">
      <vt:lpstr>BIZ UDPゴシック</vt:lpstr>
      <vt:lpstr>ＤＦＰ太丸ゴシック体</vt:lpstr>
      <vt:lpstr>Malgun Gothic</vt:lpstr>
      <vt:lpstr>Meiryo UI</vt:lpstr>
      <vt:lpstr>ＭＳ Ｐゴシック</vt:lpstr>
      <vt:lpstr>メイリオ</vt:lpstr>
      <vt:lpstr>Arial</vt:lpstr>
      <vt:lpstr>Calibri</vt:lpstr>
      <vt:lpstr>Calibri Light</vt:lpstr>
      <vt:lpstr>1_ガイド入りテンプレートサンプル20130531三木さん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岩永 美穂</dc:creator>
  <cp:lastModifiedBy>User13</cp:lastModifiedBy>
  <cp:revision>162</cp:revision>
  <cp:lastPrinted>2022-06-06T09:13:05Z</cp:lastPrinted>
  <dcterms:created xsi:type="dcterms:W3CDTF">2013-08-07T01:20:38Z</dcterms:created>
  <dcterms:modified xsi:type="dcterms:W3CDTF">2022-06-27T02:50:48Z</dcterms:modified>
</cp:coreProperties>
</file>