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68" r:id="rId2"/>
  </p:sldIdLst>
  <p:sldSz cx="10907713" cy="7775575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9">
          <p15:clr>
            <a:srgbClr val="A4A3A4"/>
          </p15:clr>
        </p15:guide>
        <p15:guide id="2" pos="3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03860"/>
    <a:srgbClr val="00A29E"/>
    <a:srgbClr val="FF6E0E"/>
    <a:srgbClr val="E4A34F"/>
    <a:srgbClr val="CCECFF"/>
    <a:srgbClr val="F8C2B0"/>
    <a:srgbClr val="080808"/>
    <a:srgbClr val="FF696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02" y="36"/>
      </p:cViewPr>
      <p:guideLst>
        <p:guide orient="horz" pos="2449"/>
        <p:guide pos="34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79" tIns="45790" rIns="91579" bIns="457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1241425"/>
            <a:ext cx="47085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9" tIns="45790" rIns="91579" bIns="457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79" tIns="45790" rIns="91579" bIns="457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79" tIns="45790" rIns="91579" bIns="457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06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14338"/>
            <a:ext cx="9405937" cy="1503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070100"/>
            <a:ext cx="9405937" cy="493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1564" y="7205664"/>
            <a:ext cx="3684587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2550" y="7205664"/>
            <a:ext cx="2454276" cy="414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mailto:igarashi@chiba-sanpai.or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42">
            <a:extLst>
              <a:ext uri="{FF2B5EF4-FFF2-40B4-BE49-F238E27FC236}">
                <a16:creationId xmlns:a16="http://schemas.microsoft.com/office/drawing/2014/main" id="{0A45D6B9-DA82-4915-9C25-6DB5C5806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1" y="1659582"/>
            <a:ext cx="8367112" cy="5582432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3606" y="5131234"/>
            <a:ext cx="6037966" cy="19148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Rectangle 1322"/>
          <p:cNvSpPr>
            <a:spLocks noChangeArrowheads="1"/>
          </p:cNvSpPr>
          <p:nvPr/>
        </p:nvSpPr>
        <p:spPr bwMode="auto">
          <a:xfrm>
            <a:off x="136779" y="7295452"/>
            <a:ext cx="3456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ea"/>
                <a:cs typeface="メイリオ"/>
              </a:rPr>
              <a:t>03-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ea"/>
                <a:cs typeface="メイリオ"/>
              </a:rPr>
              <a:t>5717</a:t>
            </a:r>
            <a:r>
              <a:rPr kumimoji="1" lang="ja-JP" altLang="ja-JP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ea"/>
                <a:cs typeface="メイリオ"/>
              </a:rPr>
              <a:t>-</a:t>
            </a:r>
            <a:r>
              <a:rPr kumimoji="1" lang="en-US" altLang="ja-JP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n-ea"/>
                <a:cs typeface="メイリオ"/>
              </a:rPr>
              <a:t>1812</a:t>
            </a:r>
            <a:endParaRPr kumimoji="1" lang="ja-JP" altLang="ja-JP" sz="2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n-ea"/>
              <a:cs typeface="メイリオ"/>
            </a:endParaRPr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B8A70FD4-B14B-4AAD-8BC0-5D2EE57C316F}"/>
              </a:ext>
            </a:extLst>
          </p:cNvPr>
          <p:cNvSpPr/>
          <p:nvPr/>
        </p:nvSpPr>
        <p:spPr>
          <a:xfrm>
            <a:off x="8382003" y="3853732"/>
            <a:ext cx="2376000" cy="28800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3703CB4-3F03-49F3-8C1A-AA042304F310}"/>
              </a:ext>
            </a:extLst>
          </p:cNvPr>
          <p:cNvSpPr txBox="1"/>
          <p:nvPr/>
        </p:nvSpPr>
        <p:spPr>
          <a:xfrm>
            <a:off x="8923766" y="3862996"/>
            <a:ext cx="1296000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2350" y="0"/>
            <a:ext cx="10922682" cy="137506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51E2BBBF-F647-4844-BF1A-8F4B00D2D95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8239547" y="153540"/>
            <a:ext cx="837110" cy="432177"/>
          </a:xfrm>
          <a:prstGeom prst="rect">
            <a:avLst/>
          </a:prstGeom>
        </p:spPr>
      </p:pic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7DA8330-408F-4909-9CFE-5C157997DF52}"/>
              </a:ext>
            </a:extLst>
          </p:cNvPr>
          <p:cNvSpPr/>
          <p:nvPr/>
        </p:nvSpPr>
        <p:spPr>
          <a:xfrm>
            <a:off x="-12442" y="6983734"/>
            <a:ext cx="8367021" cy="80465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0441F58-B3C8-4D19-8314-63500B38CCCD}"/>
              </a:ext>
            </a:extLst>
          </p:cNvPr>
          <p:cNvSpPr txBox="1"/>
          <p:nvPr/>
        </p:nvSpPr>
        <p:spPr>
          <a:xfrm>
            <a:off x="39025" y="7069069"/>
            <a:ext cx="6608426" cy="6233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東京海上日動ベターライフサービス株式会社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（東京海上グループの高齢者向け介護サービスの会社）</a:t>
            </a:r>
            <a:endParaRPr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在宅介護事業：みずたま介護ステーション（訪問介護・居宅介護支援）　首都圏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事業所</a:t>
            </a:r>
            <a:endParaRPr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施設介護事業：介護付き有料老人ーム　</a:t>
            </a:r>
            <a:r>
              <a:rPr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　　および　サービス付き高齢者向け住宅　２事業所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ACD6994-0565-4475-BA53-C4BF910F19DD}"/>
              </a:ext>
            </a:extLst>
          </p:cNvPr>
          <p:cNvSpPr txBox="1"/>
          <p:nvPr/>
        </p:nvSpPr>
        <p:spPr>
          <a:xfrm>
            <a:off x="9016636" y="147495"/>
            <a:ext cx="1054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Online</a:t>
            </a:r>
            <a:r>
              <a:rPr lang="en-US" altLang="ja-JP" sz="2000" dirty="0">
                <a:noFill/>
                <a:latin typeface="Malgun Gothic" panose="020B0503020000020004" pitchFamily="34" charset="-127"/>
                <a:ea typeface="Malgun Gothic" panose="020B0503020000020004" pitchFamily="34" charset="-127"/>
              </a:rPr>
              <a:t>_</a:t>
            </a:r>
            <a:endParaRPr kumimoji="1" lang="ja-JP" altLang="en-US" sz="20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ACD6994-0565-4475-BA53-C4BF910F19DD}"/>
              </a:ext>
            </a:extLst>
          </p:cNvPr>
          <p:cNvSpPr txBox="1"/>
          <p:nvPr/>
        </p:nvSpPr>
        <p:spPr>
          <a:xfrm>
            <a:off x="9730835" y="139683"/>
            <a:ext cx="1289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Seminar</a:t>
            </a:r>
            <a:endParaRPr kumimoji="1" lang="ja-JP" altLang="en-US" sz="20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E0A4C391-AD3F-48C3-BCA3-CF2F5AF7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" y="7614113"/>
            <a:ext cx="25062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schemeClr val="accent3"/>
                </a:solidFill>
                <a:latin typeface="+mn-ea"/>
                <a:cs typeface="メイリオ"/>
              </a:rPr>
              <a:t>https://www.tnbls.co.jp/solution/</a:t>
            </a:r>
            <a:endParaRPr kumimoji="1" lang="ja-JP" sz="110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+mn-ea"/>
              <a:cs typeface="メイリオ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392193D-84B3-4506-A191-A47316A61F20}"/>
              </a:ext>
            </a:extLst>
          </p:cNvPr>
          <p:cNvSpPr txBox="1"/>
          <p:nvPr/>
        </p:nvSpPr>
        <p:spPr>
          <a:xfrm>
            <a:off x="136779" y="184308"/>
            <a:ext cx="6480883" cy="396000"/>
          </a:xfrm>
          <a:prstGeom prst="roundRect">
            <a:avLst/>
          </a:prstGeom>
          <a:solidFill>
            <a:schemeClr val="tx2"/>
          </a:solidFill>
        </p:spPr>
        <p:txBody>
          <a:bodyPr wrap="square" lIns="72000" tIns="0" rIns="72000" bIns="0" rtlCol="0" anchor="ctr" anchorCtr="0">
            <a:no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/>
                <a:ea typeface="Meiryo UI"/>
                <a:cs typeface="ＤＦＰ太丸ゴシック体"/>
              </a:rPr>
              <a:t>東京海上日動火災保険株式会社より、ご招待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/>
              <a:ea typeface="Meiryo UI"/>
              <a:cs typeface="ＤＦＰ太丸ゴシック体"/>
            </a:endParaRPr>
          </a:p>
        </p:txBody>
      </p:sp>
      <p:sp>
        <p:nvSpPr>
          <p:cNvPr id="51" name="Rectangle 10"/>
          <p:cNvSpPr>
            <a:spLocks noChangeArrowheads="1"/>
          </p:cNvSpPr>
          <p:nvPr/>
        </p:nvSpPr>
        <p:spPr bwMode="auto">
          <a:xfrm>
            <a:off x="8381512" y="5550979"/>
            <a:ext cx="2445350" cy="36933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Zoom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の各種機能を活用します</a:t>
            </a:r>
            <a:endParaRPr lang="en-US" altLang="ja-JP" sz="1200" dirty="0">
              <a:solidFill>
                <a:srgbClr val="00195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お一人一台の端末利用を推奨致します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195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D8C988A6-DD71-4079-9DF0-7FA6321ADEFF}"/>
              </a:ext>
            </a:extLst>
          </p:cNvPr>
          <p:cNvSpPr txBox="1"/>
          <p:nvPr/>
        </p:nvSpPr>
        <p:spPr>
          <a:xfrm>
            <a:off x="-129950" y="725473"/>
            <a:ext cx="10949872" cy="584775"/>
          </a:xfrm>
          <a:prstGeom prst="rect">
            <a:avLst/>
          </a:prstGeom>
          <a:noFill/>
        </p:spPr>
        <p:txBody>
          <a:bodyPr wrap="square" lIns="288000" rtlCol="0" anchor="ctr">
            <a:noAutofit/>
          </a:bodyPr>
          <a:lstStyle/>
          <a:p>
            <a:pPr marL="0" marR="0" lvl="0" indent="0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人事担当者様向け</a:t>
            </a:r>
            <a:r>
              <a:rPr kumimoji="1" lang="ja-JP" altLang="en-US" sz="32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 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仕事と介護の両立オンライン無料セミナー　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</p:txBody>
      </p:sp>
      <p:sp>
        <p:nvSpPr>
          <p:cNvPr id="59" name="Rectangle 10">
            <a:extLst>
              <a:ext uri="{FF2B5EF4-FFF2-40B4-BE49-F238E27FC236}">
                <a16:creationId xmlns:a16="http://schemas.microsoft.com/office/drawing/2014/main" id="{D78C0A5B-9D06-4B8E-8FF5-E07FE21E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512" y="4296696"/>
            <a:ext cx="2438410" cy="1116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「仕事と介護の両立支援」のご担当者</a:t>
            </a:r>
            <a:r>
              <a:rPr lang="ja-JP" altLang="en-US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</a:rPr>
              <a:t>●人事部</a:t>
            </a:r>
            <a:endParaRPr lang="en-US" altLang="ja-JP" sz="1200" dirty="0">
              <a:solidFill>
                <a:srgbClr val="00195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</a:rPr>
              <a:t>●ダイバーシティ推進室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</a:rPr>
              <a:t>●労働組合　　　　　　　など</a:t>
            </a:r>
            <a:endParaRPr lang="en-US" altLang="ja-JP" sz="1200" dirty="0">
              <a:solidFill>
                <a:srgbClr val="00195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</a:rPr>
              <a:t>１企業３名様迄とさせていただきます</a:t>
            </a:r>
            <a:endParaRPr lang="en-US" altLang="ja-JP" sz="1200" dirty="0">
              <a:solidFill>
                <a:srgbClr val="001950"/>
              </a:solidFill>
              <a:latin typeface="Meiryo UI"/>
              <a:ea typeface="Meiryo UI"/>
              <a:cs typeface="メイリオ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D66F8851-A865-48DC-B154-87B638884975}"/>
              </a:ext>
            </a:extLst>
          </p:cNvPr>
          <p:cNvSpPr/>
          <p:nvPr/>
        </p:nvSpPr>
        <p:spPr>
          <a:xfrm>
            <a:off x="8399577" y="6189039"/>
            <a:ext cx="2376000" cy="288000"/>
          </a:xfrm>
          <a:prstGeom prst="roundRect">
            <a:avLst>
              <a:gd name="adj" fmla="val 5000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170E8C7-D82B-4A34-8A31-34D69D8FB8B0}"/>
              </a:ext>
            </a:extLst>
          </p:cNvPr>
          <p:cNvSpPr txBox="1"/>
          <p:nvPr/>
        </p:nvSpPr>
        <p:spPr>
          <a:xfrm>
            <a:off x="8817740" y="6209929"/>
            <a:ext cx="1548000" cy="24622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お申込み方法</a:t>
            </a: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5004D696-4183-40EF-B67A-15E3DDEC9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580" y="1360093"/>
            <a:ext cx="2521061" cy="239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従業員の介護離職を防ぐために、人事担当者としてどのようなアクションをとるべきか。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東京海上グループ唯一の総合介護サービス企業である、東京海上日動ベターライフサービスの人気セミナー。通常は有料でご提供している人事ご担当者向けの</a:t>
            </a:r>
            <a:r>
              <a:rPr lang="ja-JP" altLang="en-US" sz="1200" b="1" dirty="0">
                <a:solidFill>
                  <a:srgbClr val="002060"/>
                </a:solidFill>
                <a:latin typeface="Meiryo UI"/>
                <a:ea typeface="Meiryo UI"/>
                <a:cs typeface="メイリオ"/>
              </a:rPr>
              <a:t>セミナーを無料でご提供します。</a:t>
            </a:r>
            <a:endParaRPr lang="en-US" altLang="ja-JP" sz="1200" b="1" dirty="0">
              <a:solidFill>
                <a:srgbClr val="00206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Meiryo UI"/>
                <a:ea typeface="Meiryo UI"/>
                <a:cs typeface="メイリオ"/>
              </a:rPr>
              <a:t>セミナーはオンラインでご視聴いただけ、</a:t>
            </a:r>
            <a:endParaRPr lang="en-US" altLang="ja-JP" sz="1200" b="1" dirty="0">
              <a:solidFill>
                <a:srgbClr val="00206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002060"/>
                </a:solidFill>
                <a:latin typeface="Meiryo UI"/>
                <a:ea typeface="Meiryo UI"/>
                <a:cs typeface="メイリオ"/>
              </a:rPr>
              <a:t>時間は</a:t>
            </a:r>
            <a:r>
              <a:rPr lang="en-US" altLang="ja-JP" sz="1200" b="1" dirty="0">
                <a:solidFill>
                  <a:srgbClr val="002060"/>
                </a:solidFill>
                <a:latin typeface="Meiryo UI"/>
                <a:ea typeface="Meiryo UI"/>
                <a:cs typeface="メイリオ"/>
              </a:rPr>
              <a:t>60</a:t>
            </a:r>
            <a:r>
              <a:rPr lang="ja-JP" altLang="en-US" sz="1200" b="1" dirty="0">
                <a:solidFill>
                  <a:srgbClr val="002060"/>
                </a:solidFill>
                <a:latin typeface="Meiryo UI"/>
                <a:ea typeface="Meiryo UI"/>
                <a:cs typeface="メイリオ"/>
              </a:rPr>
              <a:t>分間。専用スタジオから配信する臨場感あふれるオンラインセミナーをぜひご視聴ください。</a:t>
            </a:r>
            <a:endParaRPr lang="en-US" altLang="ja-JP" sz="1200" b="1" dirty="0">
              <a:solidFill>
                <a:srgbClr val="002060"/>
              </a:solidFill>
              <a:latin typeface="Meiryo UI"/>
              <a:ea typeface="Meiryo UI"/>
              <a:cs typeface="メイリオ"/>
            </a:endParaRPr>
          </a:p>
        </p:txBody>
      </p:sp>
      <p:sp>
        <p:nvSpPr>
          <p:cNvPr id="83" name="Rectangle 10">
            <a:extLst>
              <a:ext uri="{FF2B5EF4-FFF2-40B4-BE49-F238E27FC236}">
                <a16:creationId xmlns:a16="http://schemas.microsoft.com/office/drawing/2014/main" id="{4FB9131B-B77A-4C19-AAE6-2F46F091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6717" y="7158626"/>
            <a:ext cx="22680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開催前日までに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ZoomID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と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195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</a:rPr>
              <a:t>パスコードをご連絡いたします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195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7F75CCB6-717E-4430-B829-49E68CE38841}"/>
              </a:ext>
            </a:extLst>
          </p:cNvPr>
          <p:cNvSpPr txBox="1"/>
          <p:nvPr/>
        </p:nvSpPr>
        <p:spPr>
          <a:xfrm>
            <a:off x="-32326" y="2240524"/>
            <a:ext cx="4716319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3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金）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14:00~15:00</a:t>
            </a:r>
          </a:p>
          <a:p>
            <a:pPr algn="ctr"/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見逃し配信：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日（金）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</a:t>
            </a:r>
            <a:r>
              <a:rPr lang="ja-JP" altLang="en-US" sz="1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</a:p>
        </p:txBody>
      </p:sp>
      <p:sp>
        <p:nvSpPr>
          <p:cNvPr id="67" name="Rectangle 10">
            <a:extLst>
              <a:ext uri="{FF2B5EF4-FFF2-40B4-BE49-F238E27FC236}">
                <a16:creationId xmlns:a16="http://schemas.microsoft.com/office/drawing/2014/main" id="{E0A4C391-AD3F-48C3-BCA3-CF2F5AF7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4229" y="7107466"/>
            <a:ext cx="217715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cs typeface="メイリオ"/>
              </a:rPr>
              <a:t>本セミナーのお問い合わせ</a:t>
            </a:r>
            <a:endParaRPr kumimoji="1" lang="en-US" altLang="ja-JP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cs typeface="メイリオ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bg1"/>
                </a:solidFill>
                <a:latin typeface="+mn-ea"/>
                <a:cs typeface="メイリオ"/>
              </a:rPr>
              <a:t>☎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cs typeface="メイリオ"/>
              </a:rPr>
              <a:t>043-</a:t>
            </a:r>
            <a:r>
              <a:rPr lang="ja-JP" altLang="en-US" sz="1200" dirty="0">
                <a:solidFill>
                  <a:schemeClr val="bg1"/>
                </a:solidFill>
                <a:latin typeface="+mn-ea"/>
                <a:cs typeface="メイリオ"/>
              </a:rPr>
              <a:t>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cs typeface="メイリオ"/>
              </a:rPr>
              <a:t>301</a:t>
            </a:r>
            <a:r>
              <a:rPr lang="ja-JP" altLang="en-US" sz="1200" dirty="0">
                <a:solidFill>
                  <a:schemeClr val="bg1"/>
                </a:solidFill>
                <a:latin typeface="+mn-ea"/>
                <a:cs typeface="メイリオ"/>
              </a:rPr>
              <a:t>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cs typeface="メイリオ"/>
              </a:rPr>
              <a:t>–</a:t>
            </a:r>
            <a:r>
              <a:rPr lang="ja-JP" altLang="en-US" sz="1200" dirty="0">
                <a:solidFill>
                  <a:schemeClr val="bg1"/>
                </a:solidFill>
                <a:latin typeface="+mn-ea"/>
                <a:cs typeface="メイリオ"/>
              </a:rPr>
              <a:t> </a:t>
            </a:r>
            <a:r>
              <a:rPr lang="en-US" altLang="ja-JP" sz="1200" dirty="0">
                <a:solidFill>
                  <a:schemeClr val="bg1"/>
                </a:solidFill>
                <a:latin typeface="+mn-ea"/>
                <a:cs typeface="メイリオ"/>
              </a:rPr>
              <a:t>7790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ea"/>
                <a:cs typeface="メイリオ"/>
              </a:rPr>
              <a:t>東京海上日動　千葉中央　西森</a:t>
            </a:r>
            <a:endParaRPr kumimoji="1" lang="ja-JP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ea"/>
              <a:cs typeface="メイリオ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421667" y="6610221"/>
            <a:ext cx="2423501" cy="55399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千葉県産業資源循環協会　五十嵐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195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solidFill>
                  <a:srgbClr val="001950"/>
                </a:solidFill>
                <a:latin typeface="Meiryo UI"/>
                <a:ea typeface="Meiryo UI"/>
                <a:cs typeface="メイリオ"/>
                <a:hlinkClick r:id="rId4"/>
              </a:rPr>
              <a:t>igarashi@chiba-sanpai.or.jp</a:t>
            </a:r>
            <a:endParaRPr lang="en-US" altLang="ja-JP" sz="1200" dirty="0">
              <a:solidFill>
                <a:srgbClr val="001950"/>
              </a:solidFill>
              <a:latin typeface="Meiryo UI"/>
              <a:ea typeface="Meiryo UI"/>
              <a:cs typeface="メイリオ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まで</a:t>
            </a:r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1950"/>
                </a:solidFill>
                <a:effectLst/>
                <a:uLnTx/>
                <a:uFillTx/>
                <a:latin typeface="Meiryo UI"/>
                <a:ea typeface="Meiryo UI"/>
                <a:cs typeface="メイリオ"/>
              </a:rPr>
              <a:t>お申し込みください（裏面）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001950"/>
              </a:solidFill>
              <a:effectLst/>
              <a:uLnTx/>
              <a:uFillTx/>
              <a:latin typeface="Meiryo UI"/>
              <a:ea typeface="Meiryo UI"/>
              <a:cs typeface="メイリオ"/>
            </a:endParaRPr>
          </a:p>
        </p:txBody>
      </p:sp>
      <p:sp>
        <p:nvSpPr>
          <p:cNvPr id="56" name="角丸四角形 55"/>
          <p:cNvSpPr>
            <a:spLocks/>
          </p:cNvSpPr>
          <p:nvPr/>
        </p:nvSpPr>
        <p:spPr>
          <a:xfrm>
            <a:off x="-26441" y="1355080"/>
            <a:ext cx="8375784" cy="767239"/>
          </a:xfrm>
          <a:prstGeom prst="roundRect">
            <a:avLst>
              <a:gd name="adj" fmla="val 7580"/>
            </a:avLst>
          </a:prstGeom>
          <a:solidFill>
            <a:srgbClr val="EEA13A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en-US" altLang="ja-JP" sz="800" b="1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メイリオ"/>
                <a:ea typeface="メイリオ"/>
                <a:cs typeface="メイリオ"/>
              </a:rPr>
              <a:t>突然の親の介護で従業員が辞めないために</a:t>
            </a:r>
            <a:endParaRPr lang="en-US" altLang="ja-JP" sz="3200" b="1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  <a:p>
            <a:pPr algn="ctr"/>
            <a:endParaRPr lang="en-US" altLang="ja-JP" sz="800" b="1" dirty="0">
              <a:solidFill>
                <a:schemeClr val="bg1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7973A81-7986-43B5-AEC9-38493BFD8D7E}"/>
              </a:ext>
            </a:extLst>
          </p:cNvPr>
          <p:cNvSpPr/>
          <p:nvPr/>
        </p:nvSpPr>
        <p:spPr>
          <a:xfrm>
            <a:off x="-43212" y="5165123"/>
            <a:ext cx="1332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kumimoji="1" lang="ja-JP" altLang="en-US" sz="2000" b="1" dirty="0">
                <a:solidFill>
                  <a:srgbClr val="20386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担当講師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66FA6383-7F98-4A0B-871F-35F56141D05F}"/>
              </a:ext>
            </a:extLst>
          </p:cNvPr>
          <p:cNvSpPr txBox="1"/>
          <p:nvPr/>
        </p:nvSpPr>
        <p:spPr>
          <a:xfrm>
            <a:off x="28139" y="5537587"/>
            <a:ext cx="48663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20386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東京海上日動ベターライフサービス株式会社　企画部 課長</a:t>
            </a:r>
            <a:endParaRPr lang="en-US" altLang="ja-JP" sz="1100" dirty="0">
              <a:solidFill>
                <a:srgbClr val="20386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20386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小林　隆雄 氏（介護福祉士・キャリアコンサルタント）</a:t>
            </a:r>
            <a:endParaRPr lang="en-US" altLang="zh-TW" sz="1600" dirty="0">
              <a:solidFill>
                <a:srgbClr val="20386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4659" y="6018046"/>
            <a:ext cx="433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solidFill>
                  <a:srgbClr val="203864"/>
                </a:solidFill>
              </a:rPr>
              <a:t>大手鉄鋼メーカーで物流、輸出営業に従事後、介護業界へ転向。介護サービス事業所で実務経験を積み、事業所の管理者・所長・エリアマネジャー・エリア人事・総務責任者として勤務。東京海上日動ベターライフサービス（株）へ入社後は、主に社内の介護職の教育や事業所の運営支援に携わる。現在は、「『介護への備えの重要性』を多くの人に伝えたい」との強い思いから、介護に関するセミナーの講師等として活動する一方、介護電話相談の相談員も務めている。</a:t>
            </a:r>
          </a:p>
        </p:txBody>
      </p:sp>
      <p:pic>
        <p:nvPicPr>
          <p:cNvPr id="72" name="図 71">
            <a:extLst>
              <a:ext uri="{FF2B5EF4-FFF2-40B4-BE49-F238E27FC236}">
                <a16:creationId xmlns:a16="http://schemas.microsoft.com/office/drawing/2014/main" id="{D48AB3B3-022E-4844-94EF-FE1CE2BA39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4000"/>
                    </a14:imgEffect>
                    <a14:imgEffect>
                      <a14:brightnessContrast bright="8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77348" y="5291885"/>
            <a:ext cx="1330859" cy="16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7609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オレンジとあうブルー">
      <a:dk1>
        <a:srgbClr val="FFDC96"/>
      </a:dk1>
      <a:lt1>
        <a:srgbClr val="FFFFFF"/>
      </a:lt1>
      <a:dk2>
        <a:srgbClr val="FFFFFF"/>
      </a:dk2>
      <a:lt2>
        <a:srgbClr val="004971"/>
      </a:lt2>
      <a:accent1>
        <a:srgbClr val="EE663A"/>
      </a:accent1>
      <a:accent2>
        <a:srgbClr val="FFA467"/>
      </a:accent2>
      <a:accent3>
        <a:srgbClr val="FFDC96"/>
      </a:accent3>
      <a:accent4>
        <a:srgbClr val="004971"/>
      </a:accent4>
      <a:accent5>
        <a:srgbClr val="4274A0"/>
      </a:accent5>
      <a:accent6>
        <a:srgbClr val="0070C0"/>
      </a:accent6>
      <a:hlink>
        <a:srgbClr val="0563C1"/>
      </a:hlink>
      <a:folHlink>
        <a:srgbClr val="954F72"/>
      </a:folHlink>
    </a:clrScheme>
    <a:fontScheme name="Miwanagaお気に入り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50000"/>
          </a:schemeClr>
        </a:solidFill>
        <a:ln>
          <a:noFill/>
        </a:ln>
      </a:spPr>
      <a:bodyPr rtlCol="0" anchor="ctr"/>
      <a:lstStyle>
        <a:defPPr algn="ctr">
          <a:defRPr kumimoji="1" sz="2400" b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1919</TotalTime>
  <Words>454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ＤＦＰ太丸ゴシック体</vt:lpstr>
      <vt:lpstr>Malgun Gothic</vt:lpstr>
      <vt:lpstr>Meiryo UI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岩永 美穂</dc:creator>
  <cp:lastModifiedBy>User13</cp:lastModifiedBy>
  <cp:revision>162</cp:revision>
  <cp:lastPrinted>2022-06-06T09:13:05Z</cp:lastPrinted>
  <dcterms:created xsi:type="dcterms:W3CDTF">2013-08-07T01:20:38Z</dcterms:created>
  <dcterms:modified xsi:type="dcterms:W3CDTF">2022-06-27T02:50:48Z</dcterms:modified>
</cp:coreProperties>
</file>