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6" r:id="rId2"/>
  </p:sldIdLst>
  <p:sldSz cx="7559675" cy="106918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1"/>
    <a:srgbClr val="71E200"/>
    <a:srgbClr val="F0FFE1"/>
    <a:srgbClr val="D1FFA3"/>
    <a:srgbClr val="B2FF65"/>
    <a:srgbClr val="A3FF47"/>
    <a:srgbClr val="9BCDFF"/>
    <a:srgbClr val="E1EDF7"/>
    <a:srgbClr val="81C0FF"/>
    <a:srgbClr val="4CDF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159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6"/>
            <a:ext cx="2949787" cy="498693"/>
          </a:xfrm>
          <a:prstGeom prst="rect">
            <a:avLst/>
          </a:prstGeom>
        </p:spPr>
        <p:txBody>
          <a:bodyPr vert="horz" lIns="91389" tIns="45694" rIns="91389" bIns="4569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6"/>
            <a:ext cx="2949787" cy="498693"/>
          </a:xfrm>
          <a:prstGeom prst="rect">
            <a:avLst/>
          </a:prstGeom>
        </p:spPr>
        <p:txBody>
          <a:bodyPr vert="horz" lIns="91389" tIns="45694" rIns="91389" bIns="45694" rtlCol="0"/>
          <a:lstStyle>
            <a:lvl1pPr algn="r">
              <a:defRPr sz="1200"/>
            </a:lvl1pPr>
          </a:lstStyle>
          <a:p>
            <a:fld id="{67750079-9340-4DC7-8F03-8E039A64FB44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43013"/>
            <a:ext cx="23717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89" tIns="45694" rIns="91389" bIns="4569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389" tIns="45694" rIns="91389" bIns="4569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51"/>
            <a:ext cx="2949787" cy="498692"/>
          </a:xfrm>
          <a:prstGeom prst="rect">
            <a:avLst/>
          </a:prstGeom>
        </p:spPr>
        <p:txBody>
          <a:bodyPr vert="horz" lIns="91389" tIns="45694" rIns="91389" bIns="4569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51"/>
            <a:ext cx="2949787" cy="498692"/>
          </a:xfrm>
          <a:prstGeom prst="rect">
            <a:avLst/>
          </a:prstGeom>
        </p:spPr>
        <p:txBody>
          <a:bodyPr vert="horz" lIns="91389" tIns="45694" rIns="91389" bIns="45694" rtlCol="0" anchor="b"/>
          <a:lstStyle>
            <a:lvl1pPr algn="r">
              <a:defRPr sz="1200"/>
            </a:lvl1pPr>
          </a:lstStyle>
          <a:p>
            <a:fld id="{88BEA777-3D9A-4473-B741-899B82A2E1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7250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17738" y="1243013"/>
            <a:ext cx="237172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EA777-3D9A-4473-B741-899B82A2E18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1214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BD7B7-5F20-47A3-AA20-F44D93353F7E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0E6B0-E913-4DBF-BB2A-7CAE39DD2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450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BD7B7-5F20-47A3-AA20-F44D93353F7E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0E6B0-E913-4DBF-BB2A-7CAE39DD2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796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BD7B7-5F20-47A3-AA20-F44D93353F7E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0E6B0-E913-4DBF-BB2A-7CAE39DD2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7976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BD7B7-5F20-47A3-AA20-F44D93353F7E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0E6B0-E913-4DBF-BB2A-7CAE39DD2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8364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BD7B7-5F20-47A3-AA20-F44D93353F7E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0E6B0-E913-4DBF-BB2A-7CAE39DD2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534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BD7B7-5F20-47A3-AA20-F44D93353F7E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0E6B0-E913-4DBF-BB2A-7CAE39DD2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402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BD7B7-5F20-47A3-AA20-F44D93353F7E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0E6B0-E913-4DBF-BB2A-7CAE39DD2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5918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BD7B7-5F20-47A3-AA20-F44D93353F7E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0E6B0-E913-4DBF-BB2A-7CAE39DD2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9442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BD7B7-5F20-47A3-AA20-F44D93353F7E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0E6B0-E913-4DBF-BB2A-7CAE39DD2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8525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BD7B7-5F20-47A3-AA20-F44D93353F7E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0E6B0-E913-4DBF-BB2A-7CAE39DD2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6875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BD7B7-5F20-47A3-AA20-F44D93353F7E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0E6B0-E913-4DBF-BB2A-7CAE39DD2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5897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BD7B7-5F20-47A3-AA20-F44D93353F7E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0E6B0-E913-4DBF-BB2A-7CAE39DD2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622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290450" y="794084"/>
            <a:ext cx="6957637" cy="998621"/>
          </a:xfrm>
          <a:prstGeom prst="rect">
            <a:avLst/>
          </a:prstGeom>
          <a:solidFill>
            <a:schemeClr val="accent4">
              <a:alpha val="54000"/>
            </a:schemeClr>
          </a:solidFill>
          <a:ln w="133350" cmpd="dbl">
            <a:solidFill>
              <a:schemeClr val="accent4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90992" y="108282"/>
            <a:ext cx="7356555" cy="10491539"/>
          </a:xfrm>
          <a:prstGeom prst="rect">
            <a:avLst/>
          </a:prstGeom>
          <a:noFill/>
          <a:ln w="146050" cmpd="tri">
            <a:solidFill>
              <a:schemeClr val="accent4">
                <a:lumMod val="75000"/>
              </a:schemeClr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0992" y="1079912"/>
            <a:ext cx="71828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『</a:t>
            </a:r>
            <a:r>
              <a:rPr kumimoji="1" lang="en-US" altLang="ja-JP" sz="2800" b="1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Cool </a:t>
            </a:r>
            <a:r>
              <a:rPr kumimoji="1" lang="ja-JP" altLang="en-US" sz="2800" b="1" dirty="0" err="1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ｗ</a:t>
            </a:r>
            <a:r>
              <a:rPr kumimoji="1" lang="en-US" altLang="ja-JP" sz="2800" b="1" dirty="0" err="1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ork</a:t>
            </a:r>
            <a:r>
              <a:rPr kumimoji="1" lang="ja-JP" altLang="en-US" sz="2800" b="1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2800" b="1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CHIBA</a:t>
            </a:r>
            <a:r>
              <a:rPr kumimoji="1" lang="en-US" altLang="ja-JP" sz="28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』</a:t>
            </a:r>
            <a:r>
              <a:rPr kumimoji="1" lang="ja-JP" altLang="en-US" sz="24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ロゴマークについて</a:t>
            </a:r>
            <a:endParaRPr kumimoji="1" lang="ja-JP" altLang="en-US" sz="2400" dirty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-370220" y="300737"/>
            <a:ext cx="71828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kumimoji="1" lang="en-US" altLang="ja-JP" sz="2000" b="1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STOP</a:t>
            </a:r>
            <a:r>
              <a:rPr kumimoji="1" lang="ja-JP" altLang="en-US" sz="2000" b="1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！熱中症 クールワークキャンペーン」推進中</a:t>
            </a:r>
            <a:endParaRPr kumimoji="1" lang="ja-JP" altLang="en-US" b="1" dirty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23926" y="2031230"/>
            <a:ext cx="7161131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千葉労働局では、令和６年５月から９月までの間、「</a:t>
            </a:r>
            <a:r>
              <a:rPr kumimoji="1" lang="en-US" altLang="ja-JP" sz="16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STOP</a:t>
            </a:r>
            <a:r>
              <a:rPr kumimoji="1" lang="ja-JP" altLang="en-US" sz="16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！熱中症</a:t>
            </a:r>
            <a:endParaRPr kumimoji="1" lang="en-US" altLang="ja-JP" sz="1600" dirty="0" smtClean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クールワークキャンペーン」</a:t>
            </a:r>
            <a:r>
              <a:rPr kumimoji="1" lang="en-US" altLang="ja-JP" sz="16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6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７・８月は重点</a:t>
            </a:r>
            <a:r>
              <a:rPr kumimoji="1" lang="ja-JP" altLang="en-US" sz="16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取組</a:t>
            </a:r>
            <a:r>
              <a:rPr kumimoji="1" lang="ja-JP" altLang="en-US" sz="16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期間）を推進しています。</a:t>
            </a:r>
            <a:endParaRPr kumimoji="1" lang="en-US" altLang="ja-JP" sz="1600" dirty="0" smtClean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同キャンペーンを広く周知し、取組意識をさらに向上していただくため</a:t>
            </a:r>
            <a:endParaRPr kumimoji="1" lang="en-US" altLang="ja-JP" sz="1600" dirty="0" smtClean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en-US" altLang="ja-JP" sz="28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『</a:t>
            </a:r>
            <a:r>
              <a:rPr kumimoji="1" lang="en-US" altLang="ja-JP" sz="2800" b="1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Cool </a:t>
            </a:r>
            <a:r>
              <a:rPr kumimoji="1" lang="ja-JP" altLang="en-US" sz="2800" b="1" dirty="0" err="1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ｗ</a:t>
            </a:r>
            <a:r>
              <a:rPr kumimoji="1" lang="en-US" altLang="ja-JP" sz="2800" b="1" dirty="0" err="1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ork</a:t>
            </a:r>
            <a:r>
              <a:rPr kumimoji="1" lang="ja-JP" altLang="en-US" sz="2800" b="1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2800" b="1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CHIBA</a:t>
            </a:r>
            <a:r>
              <a:rPr kumimoji="1" lang="en-US" altLang="ja-JP" sz="28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』</a:t>
            </a:r>
          </a:p>
          <a:p>
            <a:r>
              <a:rPr kumimoji="1" lang="ja-JP" altLang="en-US" sz="1600" dirty="0" err="1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のロゴ</a:t>
            </a:r>
            <a:r>
              <a:rPr kumimoji="1" lang="ja-JP" altLang="en-US" sz="16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マークを作成</a:t>
            </a:r>
            <a:r>
              <a:rPr kumimoji="1" lang="ja-JP" altLang="en-US" sz="16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しました。職場</a:t>
            </a:r>
            <a:r>
              <a:rPr kumimoji="1" lang="ja-JP" altLang="en-US" sz="16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のみなさん</a:t>
            </a:r>
            <a:r>
              <a:rPr kumimoji="1" lang="ja-JP" altLang="en-US" sz="16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でご活用ください！</a:t>
            </a:r>
            <a:endParaRPr kumimoji="1" lang="en-US" altLang="ja-JP" sz="1600" dirty="0" smtClean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10128" y="3960854"/>
            <a:ext cx="6737684" cy="2803411"/>
          </a:xfrm>
          <a:prstGeom prst="rect">
            <a:avLst/>
          </a:prstGeom>
          <a:noFill/>
          <a:ln w="190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47" t="5634" r="7691" b="9112"/>
          <a:stretch/>
        </p:blipFill>
        <p:spPr>
          <a:xfrm>
            <a:off x="400425" y="7279102"/>
            <a:ext cx="3245143" cy="2644493"/>
          </a:xfrm>
          <a:prstGeom prst="rect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</p:pic>
      <p:sp>
        <p:nvSpPr>
          <p:cNvPr id="11" name="角丸四角形吹き出し 10"/>
          <p:cNvSpPr/>
          <p:nvPr/>
        </p:nvSpPr>
        <p:spPr>
          <a:xfrm rot="5400000">
            <a:off x="3809996" y="6640753"/>
            <a:ext cx="643767" cy="2053871"/>
          </a:xfrm>
          <a:prstGeom prst="wedgeRoundRectCallout">
            <a:avLst>
              <a:gd name="adj1" fmla="val -24948"/>
              <a:gd name="adj2" fmla="val 91220"/>
              <a:gd name="adj3" fmla="val 16667"/>
            </a:avLst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3122086" y="7467746"/>
            <a:ext cx="20367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事業場内に掲示し、熱中症予防を呼びかけましょう</a:t>
            </a:r>
            <a:endParaRPr kumimoji="1" lang="en-US" altLang="ja-JP" sz="1200" dirty="0" smtClean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162771" y="6970336"/>
            <a:ext cx="23014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ロゴマーク活用例</a:t>
            </a:r>
            <a:r>
              <a:rPr kumimoji="1" lang="en-US" altLang="ja-JP" sz="16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</p:txBody>
      </p:sp>
      <p:sp>
        <p:nvSpPr>
          <p:cNvPr id="51" name="角丸四角形吹き出し 50"/>
          <p:cNvSpPr/>
          <p:nvPr/>
        </p:nvSpPr>
        <p:spPr>
          <a:xfrm rot="16200000">
            <a:off x="990150" y="8378129"/>
            <a:ext cx="811490" cy="1971533"/>
          </a:xfrm>
          <a:prstGeom prst="wedgeRoundRectCallout">
            <a:avLst>
              <a:gd name="adj1" fmla="val 4183"/>
              <a:gd name="adj2" fmla="val 70614"/>
              <a:gd name="adj3" fmla="val 16667"/>
            </a:avLst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430438" y="9064712"/>
            <a:ext cx="19609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労働者に身に付けさせ、熱中症予防に対する意識を向上させましょう</a:t>
            </a:r>
            <a:endParaRPr kumimoji="1" lang="en-US" altLang="ja-JP" sz="1200" dirty="0" smtClean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3804492" y="8136440"/>
            <a:ext cx="3484130" cy="8951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ロゴマークは、千葉労働局ホームページから</a:t>
            </a:r>
            <a:endParaRPr kumimoji="1" lang="en-US" altLang="ja-JP" sz="1200" dirty="0" smtClean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ダウンロードしていただけます。</a:t>
            </a:r>
            <a:endParaRPr kumimoji="1" lang="en-US" altLang="ja-JP" sz="1200" dirty="0" smtClean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500"/>
              </a:lnSpc>
            </a:pPr>
            <a:endParaRPr kumimoji="1" lang="en-US" altLang="ja-JP" sz="1200" dirty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千葉</a:t>
            </a:r>
            <a:r>
              <a:rPr kumimoji="1" lang="ja-JP" altLang="en-US" sz="12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労働局 </a:t>
            </a:r>
            <a:r>
              <a:rPr kumimoji="1" lang="en-US" altLang="ja-JP" sz="12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&gt; </a:t>
            </a:r>
            <a:r>
              <a:rPr kumimoji="1" lang="ja-JP" altLang="en-US" sz="12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各種法令・制度・手続き </a:t>
            </a:r>
            <a:r>
              <a:rPr kumimoji="1" lang="en-US" altLang="ja-JP" sz="12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&gt; </a:t>
            </a:r>
          </a:p>
          <a:p>
            <a:r>
              <a:rPr kumimoji="1" lang="ja-JP" altLang="en-US" sz="12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安全</a:t>
            </a:r>
            <a:r>
              <a:rPr kumimoji="1" lang="ja-JP" altLang="en-US" sz="12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衛生関係 </a:t>
            </a:r>
            <a:r>
              <a:rPr kumimoji="1" lang="en-US" altLang="ja-JP" sz="12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&gt; </a:t>
            </a:r>
            <a:r>
              <a:rPr kumimoji="1" lang="ja-JP" altLang="en-US" sz="12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労働衛生　</a:t>
            </a:r>
            <a:r>
              <a:rPr kumimoji="1" lang="ja-JP" altLang="en-US" sz="12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トップページ</a:t>
            </a:r>
            <a:endParaRPr kumimoji="1" lang="en-US" altLang="ja-JP" sz="1200" dirty="0" smtClean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56" name="グループ化 55"/>
          <p:cNvGrpSpPr/>
          <p:nvPr/>
        </p:nvGrpSpPr>
        <p:grpSpPr>
          <a:xfrm>
            <a:off x="1470257" y="10023508"/>
            <a:ext cx="4769388" cy="464048"/>
            <a:chOff x="1593681" y="10096347"/>
            <a:chExt cx="4769388" cy="464048"/>
          </a:xfrm>
        </p:grpSpPr>
        <p:pic>
          <p:nvPicPr>
            <p:cNvPr id="57" name="図 56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3681" y="10096347"/>
              <a:ext cx="467544" cy="42609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8" name="テキスト ボックス 57"/>
            <p:cNvSpPr txBox="1"/>
            <p:nvPr/>
          </p:nvSpPr>
          <p:spPr>
            <a:xfrm>
              <a:off x="1908741" y="10160285"/>
              <a:ext cx="445432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千葉労働局 労働基準部 健康安全課</a:t>
              </a:r>
              <a:endParaRPr kumimoji="1" lang="ja-JP" alt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60" name="テキスト ボックス 59"/>
          <p:cNvSpPr txBox="1"/>
          <p:nvPr/>
        </p:nvSpPr>
        <p:spPr>
          <a:xfrm>
            <a:off x="6540342" y="10232767"/>
            <a:ext cx="11396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1" lang="en-US" altLang="ja-JP" sz="12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R</a:t>
            </a:r>
            <a:r>
              <a:rPr kumimoji="1" lang="ja-JP" altLang="en-US" sz="12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６</a:t>
            </a:r>
            <a:r>
              <a:rPr kumimoji="1" lang="en-US" altLang="ja-JP" sz="12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.</a:t>
            </a:r>
            <a:r>
              <a:rPr kumimoji="1" lang="ja-JP" altLang="en-US" sz="12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５</a:t>
            </a:r>
            <a:r>
              <a:rPr kumimoji="1" lang="ja-JP" altLang="en-US" sz="12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en-US" altLang="ja-JP" sz="1200" dirty="0" smtClean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234" y="9220421"/>
            <a:ext cx="758668" cy="75866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テキスト ボックス 7"/>
          <p:cNvSpPr txBox="1"/>
          <p:nvPr/>
        </p:nvSpPr>
        <p:spPr>
          <a:xfrm>
            <a:off x="3731890" y="9155525"/>
            <a:ext cx="278459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/>
              <a:t>https</a:t>
            </a:r>
            <a:r>
              <a:rPr kumimoji="1" lang="en-US" altLang="ja-JP" sz="1100" dirty="0"/>
              <a:t>://</a:t>
            </a:r>
            <a:r>
              <a:rPr kumimoji="1" lang="en-US" altLang="ja-JP" sz="1100" dirty="0" smtClean="0"/>
              <a:t>jsite.mhlw.go.jp/chiba-roudoukyoku/hourei_seido_tetsuzuki/anzen_eisei/cool_work_campaign_chiba</a:t>
            </a:r>
            <a:r>
              <a:rPr kumimoji="1" lang="en-US" altLang="ja-JP" sz="1100" dirty="0"/>
              <a:t>_.html</a:t>
            </a:r>
            <a:endParaRPr kumimoji="1" lang="ja-JP" altLang="en-US" sz="11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637290" y="9001602"/>
            <a:ext cx="377845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 smtClean="0"/>
              <a:t>【URL】</a:t>
            </a:r>
            <a:r>
              <a:rPr kumimoji="1" lang="ja-JP" altLang="en-US" sz="1050" dirty="0" smtClean="0"/>
              <a:t>　　　　　　　　　　　　　　　　　</a:t>
            </a:r>
            <a:r>
              <a:rPr kumimoji="1" lang="en-US" altLang="ja-JP" sz="1050" dirty="0" smtClean="0"/>
              <a:t>【QR</a:t>
            </a:r>
            <a:r>
              <a:rPr kumimoji="1" lang="ja-JP" altLang="en-US" sz="1050" dirty="0" smtClean="0"/>
              <a:t>コード</a:t>
            </a:r>
            <a:r>
              <a:rPr kumimoji="1" lang="en-US" altLang="ja-JP" sz="1050" dirty="0" smtClean="0"/>
              <a:t>】</a:t>
            </a:r>
            <a:r>
              <a:rPr kumimoji="1" lang="ja-JP" altLang="en-US" sz="1050" dirty="0" smtClean="0"/>
              <a:t>　　　</a:t>
            </a:r>
            <a:endParaRPr kumimoji="1" lang="ja-JP" altLang="en-US" sz="1050" dirty="0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03" t="22675" r="4934" b="19020"/>
          <a:stretch/>
        </p:blipFill>
        <p:spPr>
          <a:xfrm>
            <a:off x="862312" y="4025193"/>
            <a:ext cx="5833316" cy="2671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73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1667</TotalTime>
  <Words>189</Words>
  <Application>Microsoft Office PowerPoint</Application>
  <PresentationFormat>ユーザー設定</PresentationFormat>
  <Paragraphs>20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勇輝 熱田</dc:creator>
  <cp:lastModifiedBy>関高久</cp:lastModifiedBy>
  <cp:revision>122</cp:revision>
  <cp:lastPrinted>2024-05-21T00:30:04Z</cp:lastPrinted>
  <dcterms:created xsi:type="dcterms:W3CDTF">2023-07-20T23:53:53Z</dcterms:created>
  <dcterms:modified xsi:type="dcterms:W3CDTF">2024-05-21T00:33:41Z</dcterms:modified>
</cp:coreProperties>
</file>